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0"/>
  </p:notesMasterIdLst>
  <p:sldIdLst>
    <p:sldId id="257" r:id="rId2"/>
    <p:sldId id="284" r:id="rId3"/>
    <p:sldId id="285" r:id="rId4"/>
    <p:sldId id="286" r:id="rId5"/>
    <p:sldId id="752" r:id="rId6"/>
    <p:sldId id="760" r:id="rId7"/>
    <p:sldId id="289" r:id="rId8"/>
    <p:sldId id="754" r:id="rId9"/>
    <p:sldId id="753" r:id="rId10"/>
    <p:sldId id="755" r:id="rId11"/>
    <p:sldId id="293" r:id="rId12"/>
    <p:sldId id="295" r:id="rId13"/>
    <p:sldId id="296" r:id="rId14"/>
    <p:sldId id="751" r:id="rId15"/>
    <p:sldId id="758" r:id="rId16"/>
    <p:sldId id="748" r:id="rId17"/>
    <p:sldId id="339" r:id="rId18"/>
    <p:sldId id="337" r:id="rId19"/>
    <p:sldId id="292" r:id="rId20"/>
    <p:sldId id="298" r:id="rId21"/>
    <p:sldId id="299" r:id="rId22"/>
    <p:sldId id="749" r:id="rId23"/>
    <p:sldId id="759" r:id="rId24"/>
    <p:sldId id="750" r:id="rId25"/>
    <p:sldId id="303" r:id="rId26"/>
    <p:sldId id="306" r:id="rId27"/>
    <p:sldId id="761" r:id="rId28"/>
    <p:sldId id="336" r:id="rId29"/>
  </p:sldIdLst>
  <p:sldSz cx="12192000" cy="6858000"/>
  <p:notesSz cx="6797675" cy="992822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84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2B82"/>
    <a:srgbClr val="0000FF"/>
    <a:srgbClr val="000066"/>
    <a:srgbClr val="B00000"/>
    <a:srgbClr val="0000CC"/>
    <a:srgbClr val="F9F9F9"/>
    <a:srgbClr val="FF0066"/>
    <a:srgbClr val="456A2C"/>
    <a:srgbClr val="0060A8"/>
    <a:srgbClr val="C495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66" d="100"/>
          <a:sy n="66" d="100"/>
        </p:scale>
        <p:origin x="600" y="32"/>
      </p:cViewPr>
      <p:guideLst>
        <p:guide orient="horz" pos="2184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F13C96D-0744-4E9D-AAB9-AF94FE7ED744}" type="datetimeFigureOut">
              <a:rPr lang="en-US" smtClean="0"/>
              <a:t>3/11/2022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77958"/>
            <a:ext cx="5438140" cy="390923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A512DC3-7D15-47E5-A837-9B6FA86FAB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6928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https://</a:t>
            </a:r>
            <a:r>
              <a:rPr lang="en-US" dirty="0" err="1"/>
              <a:t>pixabay.com</a:t>
            </a:r>
            <a:r>
              <a:rPr lang="en-US" dirty="0"/>
              <a:t>/photos/conference-room-table-office-768441/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A2D21D1-52E2-420B-B491-CFF6D7BB79FB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867566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https://</a:t>
            </a:r>
            <a:r>
              <a:rPr lang="en-US" dirty="0" err="1"/>
              <a:t>pixabay.com</a:t>
            </a:r>
            <a:r>
              <a:rPr lang="en-US" dirty="0"/>
              <a:t>/photos/conference-room-table-office-768441/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A2D21D1-52E2-420B-B491-CFF6D7BB79FB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02116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https://</a:t>
            </a:r>
            <a:r>
              <a:rPr lang="en-US" dirty="0" err="1"/>
              <a:t>pixabay.com</a:t>
            </a:r>
            <a:r>
              <a:rPr lang="en-US" dirty="0"/>
              <a:t>/photos/conference-room-table-office-768441/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A2D21D1-52E2-420B-B491-CFF6D7BB79FB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574702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https://</a:t>
            </a:r>
            <a:r>
              <a:rPr lang="en-US" dirty="0" err="1"/>
              <a:t>pixabay.com</a:t>
            </a:r>
            <a:r>
              <a:rPr lang="en-US" dirty="0"/>
              <a:t>/photos/conference-room-table-office-768441/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A2D21D1-52E2-420B-B491-CFF6D7BB79FB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429124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https://</a:t>
            </a:r>
            <a:r>
              <a:rPr lang="en-US" dirty="0" err="1"/>
              <a:t>pixabay.com</a:t>
            </a:r>
            <a:r>
              <a:rPr lang="en-US" dirty="0"/>
              <a:t>/photos/conference-room-table-office-768441/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A2D21D1-52E2-420B-B491-CFF6D7BB79FB}" type="slidenum">
              <a:rPr lang="en-US" smtClean="0"/>
              <a:pPr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066021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https://</a:t>
            </a:r>
            <a:r>
              <a:rPr lang="en-US" dirty="0" err="1"/>
              <a:t>pixabay.com</a:t>
            </a:r>
            <a:r>
              <a:rPr lang="en-US" dirty="0"/>
              <a:t>/photos/conference-room-table-office-768441/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A2D21D1-52E2-420B-B491-CFF6D7BB79FB}" type="slidenum">
              <a:rPr lang="en-US" smtClean="0"/>
              <a:pPr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586212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https://</a:t>
            </a:r>
            <a:r>
              <a:rPr lang="en-US" dirty="0" err="1"/>
              <a:t>pixabay.com</a:t>
            </a:r>
            <a:r>
              <a:rPr lang="en-US" dirty="0"/>
              <a:t>/photos/conference-room-table-office-768441/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A2D21D1-52E2-420B-B491-CFF6D7BB79FB}" type="slidenum">
              <a:rPr lang="en-US" smtClean="0"/>
              <a:pPr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13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763C39-144C-4CDE-96EC-30CCECBC570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C25C5D0-458F-4F65-AC4D-66C2214B393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F9DBC34-7F70-4B89-9327-864BA74BF4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BAF354-962C-46BE-8A3E-2A7EFD715098}" type="datetimeFigureOut">
              <a:rPr lang="en-US" smtClean="0"/>
              <a:t>3/11/2022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FA83D9D-923B-4FC2-A19D-AAFEE09658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C767DAA-F3B9-4266-9AD1-F180025EB9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E9E642-DDD3-4830-BF0A-EE45FE98BA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23960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0FAA34-B19A-4A9E-A754-EBD06C83F6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E6551C1-0930-4788-949B-DCE0B252A52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98C3292-662A-4B9E-9314-2CEBC9E1FA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BAF354-962C-46BE-8A3E-2A7EFD715098}" type="datetimeFigureOut">
              <a:rPr lang="en-US" smtClean="0"/>
              <a:t>3/11/2022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B5E0916-C7FF-4604-9D2F-4F195BBF07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794EB8D-0107-489A-860C-28F9800781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E9E642-DDD3-4830-BF0A-EE45FE98BA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41893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D0C7F83-7238-4B23-B1C1-C7E58110EC9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34BBD63-1B48-479B-AD57-A45B5B08541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DF608B1-050B-41C7-8834-BEC98780F3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BAF354-962C-46BE-8A3E-2A7EFD715098}" type="datetimeFigureOut">
              <a:rPr lang="en-US" smtClean="0"/>
              <a:t>3/11/2022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1B93E62-3B05-4C6A-BDCE-3A6CF2C37A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3E65CE4-0F6F-4ED5-AC68-2D5F8D674C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E9E642-DDD3-4830-BF0A-EE45FE98BA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890706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02 - table of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07224" y="202144"/>
            <a:ext cx="7922943" cy="583034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28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66677" y="1268761"/>
            <a:ext cx="7363490" cy="4876558"/>
          </a:xfrm>
        </p:spPr>
        <p:txBody>
          <a:bodyPr>
            <a:normAutofit/>
          </a:bodyPr>
          <a:lstStyle>
            <a:lvl1pPr marL="277120">
              <a:defRPr sz="1600"/>
            </a:lvl1pPr>
            <a:lvl2pPr>
              <a:defRPr sz="1400"/>
            </a:lvl2pPr>
            <a:lvl3pPr>
              <a:defRPr sz="1100"/>
            </a:lvl3pPr>
            <a:lvl4pPr>
              <a:defRPr sz="1050"/>
            </a:lvl4pPr>
            <a:lvl5pPr>
              <a:defRPr sz="105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1" y="6448252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04800" y="6448252"/>
            <a:ext cx="2844800" cy="365125"/>
          </a:xfrm>
          <a:prstGeom prst="rect">
            <a:avLst/>
          </a:prstGeom>
        </p:spPr>
        <p:txBody>
          <a:bodyPr/>
          <a:lstStyle>
            <a:lvl1pPr algn="l">
              <a:defRPr/>
            </a:lvl1pPr>
          </a:lstStyle>
          <a:p>
            <a:pPr algn="l"/>
            <a:fld id="{96E69268-9C8B-4EBF-A9EE-DC5DC2D48DC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Рисунок 9">
            <a:extLst>
              <a:ext uri="{FF2B5EF4-FFF2-40B4-BE49-F238E27FC236}">
                <a16:creationId xmlns:a16="http://schemas.microsoft.com/office/drawing/2014/main" id="{162491D4-52DA-7044-B478-C546607C5476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0453853" y="6448251"/>
            <a:ext cx="1476314" cy="365125"/>
          </a:xfrm>
        </p:spPr>
        <p:txBody>
          <a:bodyPr anchor="ctr">
            <a:noAutofit/>
          </a:bodyPr>
          <a:lstStyle>
            <a:lvl1pPr algn="ctr">
              <a:buNone/>
              <a:defRPr sz="1200"/>
            </a:lvl1pPr>
          </a:lstStyle>
          <a:p>
            <a:r>
              <a:rPr lang="en-US" dirty="0"/>
              <a:t>Logo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5EFD5504-8070-574F-B7A9-9C1BF3F1E886}"/>
              </a:ext>
            </a:extLst>
          </p:cNvPr>
          <p:cNvGrpSpPr/>
          <p:nvPr userDrawn="1"/>
        </p:nvGrpSpPr>
        <p:grpSpPr>
          <a:xfrm>
            <a:off x="7535484" y="934389"/>
            <a:ext cx="614317" cy="112667"/>
            <a:chOff x="2926060" y="1048069"/>
            <a:chExt cx="614157" cy="112667"/>
          </a:xfrm>
        </p:grpSpPr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4758E9C4-E639-9C44-A04D-7A17DE085F9B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2926060" y="1052736"/>
              <a:ext cx="108000" cy="108000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>
                <a:latin typeface="Segoe UI" panose="020B0502040204020203" pitchFamily="34" charset="0"/>
              </a:endParaRPr>
            </a:p>
          </p:txBody>
        </p: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045A891A-123C-7541-A554-3C6594A89503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3094779" y="1048069"/>
              <a:ext cx="108000" cy="1080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>
                <a:latin typeface="Segoe UI" panose="020B0502040204020203" pitchFamily="34" charset="0"/>
              </a:endParaRPr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E588EE55-0A0E-3C43-A146-FC0497646AAC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3263498" y="1048069"/>
              <a:ext cx="108000" cy="108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>
                <a:latin typeface="Segoe UI" panose="020B0502040204020203" pitchFamily="34" charset="0"/>
              </a:endParaRPr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757C53D1-40ED-AE46-B203-1803C9514D12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3432217" y="1048069"/>
              <a:ext cx="108000" cy="1080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>
                <a:latin typeface="Segoe UI" panose="020B0502040204020203" pitchFamily="34" charset="0"/>
              </a:endParaRP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7B822490-C3BF-DE4C-9F01-EF19C7B740AC}"/>
              </a:ext>
            </a:extLst>
          </p:cNvPr>
          <p:cNvGrpSpPr/>
          <p:nvPr userDrawn="1"/>
        </p:nvGrpSpPr>
        <p:grpSpPr>
          <a:xfrm>
            <a:off x="6907513" y="6303565"/>
            <a:ext cx="5022654" cy="36000"/>
            <a:chOff x="6905714" y="6303565"/>
            <a:chExt cx="5021346" cy="36000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0C12C7C6-23B3-4445-BD7E-8763EE7DE24A}"/>
                </a:ext>
              </a:extLst>
            </p:cNvPr>
            <p:cNvSpPr/>
            <p:nvPr userDrawn="1"/>
          </p:nvSpPr>
          <p:spPr>
            <a:xfrm>
              <a:off x="6905714" y="6303565"/>
              <a:ext cx="1800000" cy="360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>
                <a:latin typeface="Segoe UI" panose="020B0502040204020203" pitchFamily="34" charset="0"/>
              </a:endParaRPr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4BC15F2B-2653-374C-AB9F-0B0C33F2D562}"/>
                </a:ext>
              </a:extLst>
            </p:cNvPr>
            <p:cNvSpPr/>
            <p:nvPr userDrawn="1"/>
          </p:nvSpPr>
          <p:spPr>
            <a:xfrm>
              <a:off x="8705714" y="6303565"/>
              <a:ext cx="1080000" cy="360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>
                <a:latin typeface="Segoe UI" panose="020B0502040204020203" pitchFamily="34" charset="0"/>
              </a:endParaRPr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087FE20B-E459-D240-8ABC-99DEC4921FF6}"/>
                </a:ext>
              </a:extLst>
            </p:cNvPr>
            <p:cNvSpPr/>
            <p:nvPr userDrawn="1"/>
          </p:nvSpPr>
          <p:spPr>
            <a:xfrm>
              <a:off x="9767060" y="6303565"/>
              <a:ext cx="2160000" cy="360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>
                <a:latin typeface="Segoe UI" panose="020B0502040204020203" pitchFamily="34" charset="0"/>
              </a:endParaRPr>
            </a:p>
          </p:txBody>
        </p:sp>
      </p:grpSp>
      <p:sp>
        <p:nvSpPr>
          <p:cNvPr id="25" name="Freeform 24">
            <a:extLst>
              <a:ext uri="{FF2B5EF4-FFF2-40B4-BE49-F238E27FC236}">
                <a16:creationId xmlns:a16="http://schemas.microsoft.com/office/drawing/2014/main" id="{991DD5D1-D479-8446-A06A-46880F016882}"/>
              </a:ext>
            </a:extLst>
          </p:cNvPr>
          <p:cNvSpPr/>
          <p:nvPr userDrawn="1"/>
        </p:nvSpPr>
        <p:spPr>
          <a:xfrm>
            <a:off x="1084977" y="1492"/>
            <a:ext cx="3571540" cy="6856504"/>
          </a:xfrm>
          <a:custGeom>
            <a:avLst/>
            <a:gdLst>
              <a:gd name="connsiteX0" fmla="*/ 4977284 w 5158977"/>
              <a:gd name="connsiteY0" fmla="*/ 3841859 h 9906583"/>
              <a:gd name="connsiteX1" fmla="*/ 3546234 w 5158977"/>
              <a:gd name="connsiteY1" fmla="*/ 0 h 9906583"/>
              <a:gd name="connsiteX2" fmla="*/ 1697343 w 5158977"/>
              <a:gd name="connsiteY2" fmla="*/ 0 h 9906583"/>
              <a:gd name="connsiteX3" fmla="*/ 3353550 w 5158977"/>
              <a:gd name="connsiteY3" fmla="*/ 4447898 h 9906583"/>
              <a:gd name="connsiteX4" fmla="*/ 3206332 w 5158977"/>
              <a:gd name="connsiteY4" fmla="*/ 5517125 h 9906583"/>
              <a:gd name="connsiteX5" fmla="*/ 0 w 5158977"/>
              <a:gd name="connsiteY5" fmla="*/ 9906584 h 9906583"/>
              <a:gd name="connsiteX6" fmla="*/ 2145493 w 5158977"/>
              <a:gd name="connsiteY6" fmla="*/ 9906584 h 9906583"/>
              <a:gd name="connsiteX7" fmla="*/ 4607073 w 5158977"/>
              <a:gd name="connsiteY7" fmla="*/ 6538735 h 9906583"/>
              <a:gd name="connsiteX8" fmla="*/ 4977284 w 5158977"/>
              <a:gd name="connsiteY8" fmla="*/ 3841859 h 99065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158977" h="9906583">
                <a:moveTo>
                  <a:pt x="4977284" y="3841859"/>
                </a:moveTo>
                <a:lnTo>
                  <a:pt x="3546234" y="0"/>
                </a:lnTo>
                <a:lnTo>
                  <a:pt x="1697343" y="0"/>
                </a:lnTo>
                <a:lnTo>
                  <a:pt x="3353550" y="4447898"/>
                </a:lnTo>
                <a:cubicBezTo>
                  <a:pt x="3487779" y="4807193"/>
                  <a:pt x="3431490" y="5207612"/>
                  <a:pt x="3206332" y="5517125"/>
                </a:cubicBezTo>
                <a:lnTo>
                  <a:pt x="0" y="9906584"/>
                </a:lnTo>
                <a:lnTo>
                  <a:pt x="2145493" y="9906584"/>
                </a:lnTo>
                <a:lnTo>
                  <a:pt x="4607073" y="6538735"/>
                </a:lnTo>
                <a:cubicBezTo>
                  <a:pt x="5176462" y="5757377"/>
                  <a:pt x="5315021" y="4748754"/>
                  <a:pt x="4977284" y="3841859"/>
                </a:cubicBezTo>
                <a:close/>
              </a:path>
            </a:pathLst>
          </a:custGeom>
          <a:solidFill>
            <a:schemeClr val="accent1"/>
          </a:solidFill>
          <a:ln w="21638" cap="flat">
            <a:noFill/>
            <a:prstDash val="solid"/>
            <a:miter/>
          </a:ln>
        </p:spPr>
        <p:txBody>
          <a:bodyPr rtlCol="0" anchor="ctr"/>
          <a:lstStyle/>
          <a:p>
            <a:endParaRPr lang="en-US" sz="1800">
              <a:latin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148563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85C025-30FB-4CAF-81E6-FD52B2A866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66A1056-5229-4BD1-8C2E-52E8C0D0ECF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7BD51BA-2536-452E-9E44-E6388E10AC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BAF354-962C-46BE-8A3E-2A7EFD715098}" type="datetimeFigureOut">
              <a:rPr lang="en-US" smtClean="0"/>
              <a:t>3/11/2022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1F39523-BC7E-46F8-AAFD-8E960AA750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24FF0A4-3662-4E61-9FE5-2C29335D81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E9E642-DDD3-4830-BF0A-EE45FE98BA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27149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1AFAB0-9DF3-4450-A508-998FC298E8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19C4A60-2275-4E76-89C8-E4EF34AB1B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275B8FB-4D95-470B-AA19-7D18104E7E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BAF354-962C-46BE-8A3E-2A7EFD715098}" type="datetimeFigureOut">
              <a:rPr lang="en-US" smtClean="0"/>
              <a:t>3/11/2022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253CC81-D720-4368-8288-9BE6BD4F10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A8EA361-9F09-4FF5-B4A5-D8B4F0D4CD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E9E642-DDD3-4830-BF0A-EE45FE98BA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06535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96051F-D0B6-429C-A045-FAE0EFCD83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3B1B3CB-D878-4385-BB28-98834101FEA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D6BADE1-CBD2-4788-8AB5-71772658B81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F846194-7FB2-4E4E-864D-F38A940A2B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BAF354-962C-46BE-8A3E-2A7EFD715098}" type="datetimeFigureOut">
              <a:rPr lang="en-US" smtClean="0"/>
              <a:t>3/11/2022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E910639-D8E2-42F0-8FB4-148E3D08B4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4D2693C-4892-4C92-8514-E37D9D0CBE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E9E642-DDD3-4830-BF0A-EE45FE98BA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55300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EC0D7-8834-4F04-8664-346DBADE1A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F716A62-8ECF-4C70-BE29-E3A68CF0A7F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CB4A564-9214-40B3-86D2-AF5A8B83810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2E7C3C4-CCBD-45DC-85E8-D801DE6C4D9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BD32914-B929-40CC-B6BA-92A1B8269DC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90474F6-6321-499E-9C27-46648F3C98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BAF354-962C-46BE-8A3E-2A7EFD715098}" type="datetimeFigureOut">
              <a:rPr lang="en-US" smtClean="0"/>
              <a:t>3/11/2022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9B679D2-9FB3-47B4-A3E7-71D54D6736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D054C0F-8C09-43B9-9F3D-F80A079EFC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E9E642-DDD3-4830-BF0A-EE45FE98BA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40857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2142FA-C3E0-4FE3-AAAE-60D9BFF74B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7EC05F5-0BCE-45E9-9245-271052B6EB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BAF354-962C-46BE-8A3E-2A7EFD715098}" type="datetimeFigureOut">
              <a:rPr lang="en-US" smtClean="0"/>
              <a:t>3/11/2022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3C87A0A-914B-4F4C-97E5-8DA21D3F1D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51F4674-A305-4666-B215-CD45EFE5AC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E9E642-DDD3-4830-BF0A-EE45FE98BA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75062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3C5EC9A-3D9C-4B48-B155-EF28C2D1CF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BAF354-962C-46BE-8A3E-2A7EFD715098}" type="datetimeFigureOut">
              <a:rPr lang="en-US" smtClean="0"/>
              <a:t>3/11/2022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843C562-4EF6-493D-A0E2-4A603BF04F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A8E28CC-3FED-4E44-A1F9-186DFA5242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E9E642-DDD3-4830-BF0A-EE45FE98BA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33380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590A94-2511-407B-8E84-AAB55CC06E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128471-2DC6-4CA8-9583-CD4F629787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D27AD97-FB93-4060-B6CF-44EBDC88BAC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E092F2D-48CD-4B8C-A59C-0FE4ED8033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BAF354-962C-46BE-8A3E-2A7EFD715098}" type="datetimeFigureOut">
              <a:rPr lang="en-US" smtClean="0"/>
              <a:t>3/11/2022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784B726-5524-4664-B54D-C893461C82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158CC55-B139-467F-AA76-129A6591AB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E9E642-DDD3-4830-BF0A-EE45FE98BA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70335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78213C-5490-488A-BE1B-122558B11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BC27BC7-6B6D-4DB1-A332-CECD6780876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00B1176-E228-472E-B3F5-5D0C62F6027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943C180-EFF4-42C6-AFDE-E8FC81CB56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BAF354-962C-46BE-8A3E-2A7EFD715098}" type="datetimeFigureOut">
              <a:rPr lang="en-US" smtClean="0"/>
              <a:t>3/11/2022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5E90941-E197-4F66-838C-612A44CE03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0EE6B0B-6767-4D84-906E-72AA24BD7A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E9E642-DDD3-4830-BF0A-EE45FE98BA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22326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E2DE17D-7B33-42F2-A151-38F9C82B1E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B51898E-51BF-4F69-A1D3-18A88CE6B99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8BDFDD2-1024-4C74-8A1E-824E743AB25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BAF354-962C-46BE-8A3E-2A7EFD715098}" type="datetimeFigureOut">
              <a:rPr lang="en-US" smtClean="0"/>
              <a:t>3/11/2022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3D0A5A8-A12B-4CAB-89B2-F1C8B975ABE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9B03D9C-D2A2-4FB6-A026-45009F1D055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E9E642-DDD3-4830-BF0A-EE45FE98BA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83005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Relationship Id="rId4" Type="http://schemas.openxmlformats.org/officeDocument/2006/relationships/hyperlink" Target="http://pvn.vn/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4920041"/>
            <a:ext cx="12192000" cy="245806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162" y="87681"/>
            <a:ext cx="1697966" cy="1410613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6902605" y="482836"/>
            <a:ext cx="528939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TẬP ĐOÀN DẦU KHÍ VIỆT NAM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0" y="2478198"/>
            <a:ext cx="12192000" cy="14619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600"/>
              </a:spcBef>
            </a:pPr>
            <a:r>
              <a:rPr lang="en-US" sz="4200" b="1" dirty="0" err="1">
                <a:solidFill>
                  <a:srgbClr val="B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TỔNG</a:t>
            </a:r>
            <a:r>
              <a:rPr lang="en-US" sz="4200" b="1" dirty="0">
                <a:solidFill>
                  <a:srgbClr val="B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QUAN </a:t>
            </a:r>
            <a:r>
              <a:rPr lang="en-US" sz="4200" b="1" dirty="0" err="1">
                <a:solidFill>
                  <a:srgbClr val="B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4200" b="1" dirty="0">
                <a:solidFill>
                  <a:srgbClr val="B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200" b="1" dirty="0" err="1">
                <a:solidFill>
                  <a:srgbClr val="B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KẾT</a:t>
            </a:r>
            <a:r>
              <a:rPr lang="en-US" sz="4200" b="1" dirty="0">
                <a:solidFill>
                  <a:srgbClr val="B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200" b="1" dirty="0" err="1">
                <a:solidFill>
                  <a:srgbClr val="B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QUẢ</a:t>
            </a:r>
            <a:r>
              <a:rPr lang="en-US" sz="4200" b="1" dirty="0">
                <a:solidFill>
                  <a:srgbClr val="B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200" b="1" dirty="0" err="1">
                <a:solidFill>
                  <a:srgbClr val="B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SXKD</a:t>
            </a:r>
            <a:r>
              <a:rPr lang="en-US" sz="4200" b="1" dirty="0">
                <a:solidFill>
                  <a:srgbClr val="B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>
              <a:spcBef>
                <a:spcPts val="600"/>
              </a:spcBef>
            </a:pPr>
            <a:r>
              <a:rPr lang="en-US" sz="4200" b="1" dirty="0" err="1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vi-VN" sz="4200" b="1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TẬP ĐOÀN DẦU KHÍ VIỆT NAM</a:t>
            </a:r>
          </a:p>
        </p:txBody>
      </p:sp>
      <p:sp>
        <p:nvSpPr>
          <p:cNvPr id="10" name="Rectangle 1">
            <a:extLst>
              <a:ext uri="{FF2B5EF4-FFF2-40B4-BE49-F238E27FC236}">
                <a16:creationId xmlns:a16="http://schemas.microsoft.com/office/drawing/2014/main" id="{669316F4-D43C-4726-91D3-D6E7214BF32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87221" y="5073724"/>
            <a:ext cx="3017557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9pPr>
          </a:lstStyle>
          <a:p>
            <a:pPr algn="ctr" eaLnBrk="0" fontAlgn="base" hangingPunct="0">
              <a:spcBef>
                <a:spcPts val="600"/>
              </a:spcBef>
              <a:spcAft>
                <a:spcPts val="600"/>
              </a:spcAft>
              <a:buClrTx/>
              <a:buSzTx/>
              <a:buNone/>
              <a:defRPr/>
            </a:pPr>
            <a:r>
              <a:rPr lang="en-US" sz="2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HÀ</a:t>
            </a:r>
            <a:r>
              <a:rPr lang="en-US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NỘI</a:t>
            </a:r>
            <a:r>
              <a:rPr lang="en-US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NGÀY</a:t>
            </a:r>
            <a:r>
              <a:rPr lang="en-US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11/3/2022</a:t>
            </a:r>
          </a:p>
        </p:txBody>
      </p:sp>
    </p:spTree>
    <p:extLst>
      <p:ext uri="{BB962C8B-B14F-4D97-AF65-F5344CB8AC3E}">
        <p14:creationId xmlns:p14="http://schemas.microsoft.com/office/powerpoint/2010/main" val="41440436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312271"/>
            <a:ext cx="12192000" cy="70574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138" y="0"/>
            <a:ext cx="850472" cy="741723"/>
          </a:xfrm>
          <a:prstGeom prst="rect">
            <a:avLst/>
          </a:prstGeom>
        </p:spPr>
      </p:pic>
      <p:sp>
        <p:nvSpPr>
          <p:cNvPr id="14" name="Объект 2">
            <a:extLst>
              <a:ext uri="{FF2B5EF4-FFF2-40B4-BE49-F238E27FC236}">
                <a16:creationId xmlns:a16="http://schemas.microsoft.com/office/drawing/2014/main" id="{0090FE31-0679-4468-9DCC-038076E921AA}"/>
              </a:ext>
            </a:extLst>
          </p:cNvPr>
          <p:cNvSpPr txBox="1">
            <a:spLocks/>
          </p:cNvSpPr>
          <p:nvPr/>
        </p:nvSpPr>
        <p:spPr>
          <a:xfrm>
            <a:off x="1264175" y="223106"/>
            <a:ext cx="9674336" cy="424732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>
            <a:lvl1pPr indent="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1">
                <a:solidFill>
                  <a:srgbClr val="002060"/>
                </a:solidFill>
                <a:latin typeface="Barlow" panose="00000500000000000000" pitchFamily="2" charset="0"/>
                <a:cs typeface="Arial" panose="020B060402020202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algn="ctr"/>
            <a:r>
              <a:rPr lang="en-US" dirty="0" err="1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ĐÁNH</a:t>
            </a:r>
            <a:r>
              <a:rPr lang="en-US" dirty="0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GIÁ</a:t>
            </a:r>
            <a:r>
              <a:rPr lang="en-US" dirty="0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KẾT</a:t>
            </a:r>
            <a:r>
              <a:rPr lang="en-US" dirty="0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QUẢ</a:t>
            </a:r>
            <a:r>
              <a:rPr lang="en-US" dirty="0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NĂM</a:t>
            </a:r>
            <a:r>
              <a:rPr lang="en-US" dirty="0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2021 </a:t>
            </a:r>
            <a:r>
              <a:rPr lang="en-US" dirty="0" err="1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dirty="0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PVN</a:t>
            </a:r>
            <a:endParaRPr lang="vi-VN" dirty="0">
              <a:solidFill>
                <a:srgbClr val="002B8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Arrow: Right 7">
            <a:extLst>
              <a:ext uri="{FF2B5EF4-FFF2-40B4-BE49-F238E27FC236}">
                <a16:creationId xmlns:a16="http://schemas.microsoft.com/office/drawing/2014/main" id="{1B228E26-9EC3-4082-ACAD-63A720F13EDC}"/>
              </a:ext>
            </a:extLst>
          </p:cNvPr>
          <p:cNvSpPr/>
          <p:nvPr/>
        </p:nvSpPr>
        <p:spPr>
          <a:xfrm>
            <a:off x="345189" y="1215825"/>
            <a:ext cx="491473" cy="975717"/>
          </a:xfrm>
          <a:prstGeom prst="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5A1B265-8126-48DB-BAD4-724423DDD9DA}"/>
              </a:ext>
            </a:extLst>
          </p:cNvPr>
          <p:cNvSpPr txBox="1"/>
          <p:nvPr/>
        </p:nvSpPr>
        <p:spPr>
          <a:xfrm>
            <a:off x="1120140" y="2459504"/>
            <a:ext cx="10287557" cy="230832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228600" algn="just"/>
            <a:r>
              <a:rPr lang="en-US" sz="2400" b="1" kern="1400" dirty="0">
                <a:solidFill>
                  <a:srgbClr val="002B8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vi-VN" sz="2400" b="1" kern="1400" dirty="0">
                <a:solidFill>
                  <a:srgbClr val="002B8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ập nhiều kỷ lục </a:t>
            </a:r>
            <a:r>
              <a:rPr lang="en-US" sz="2400" b="1" kern="1400" dirty="0" err="1">
                <a:solidFill>
                  <a:srgbClr val="002B8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SXKD</a:t>
            </a:r>
            <a:r>
              <a:rPr lang="en-US" sz="2400" b="1" kern="1400" dirty="0">
                <a:solidFill>
                  <a:srgbClr val="002B8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vi-VN" sz="2400" b="1" kern="1400" dirty="0">
                <a:solidFill>
                  <a:srgbClr val="002B8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Hệ số suy giảm sản lượng dầu trong nước là 5,7%- mức thấp nhất 5 năm gần đây; khai thác dầu thô </a:t>
            </a:r>
            <a:r>
              <a:rPr lang="vi-VN" sz="2400" b="1" kern="1400" dirty="0">
                <a:solidFill>
                  <a:srgbClr val="002B8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hoàn thành kế hoạch trước </a:t>
            </a:r>
            <a:r>
              <a:rPr lang="vi-VN" sz="2400" b="1" kern="1400" dirty="0">
                <a:solidFill>
                  <a:srgbClr val="002B8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39 ngày</a:t>
            </a:r>
            <a:r>
              <a:rPr lang="en-US" sz="2400" b="1" kern="1400" dirty="0">
                <a:solidFill>
                  <a:srgbClr val="002B8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r>
              <a:rPr lang="vi-VN" sz="2400" b="1" kern="1400" dirty="0">
                <a:solidFill>
                  <a:srgbClr val="002B8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Doanh thu hoàn thành trước 02 tháng</a:t>
            </a:r>
            <a:r>
              <a:rPr lang="en-US" sz="2400" b="1" kern="1400" dirty="0">
                <a:solidFill>
                  <a:srgbClr val="002B8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vi-VN" sz="2400" b="1" kern="1400" dirty="0">
                <a:solidFill>
                  <a:srgbClr val="002B8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Nộp ngân sách </a:t>
            </a:r>
            <a:r>
              <a:rPr lang="en-US" sz="2400" b="1" kern="1400" dirty="0">
                <a:solidFill>
                  <a:srgbClr val="002B8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vi-VN" sz="2400" b="1" kern="1400" dirty="0">
                <a:solidFill>
                  <a:srgbClr val="002B8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ượt 80,0% kế hoạch; Lợi nhuận trước thuế hợp nhất vượt 2,7 lần kế hoạch.</a:t>
            </a:r>
            <a:r>
              <a:rPr lang="en-US" sz="2400" b="1" kern="1400" dirty="0">
                <a:solidFill>
                  <a:srgbClr val="002B8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kern="1400" dirty="0" err="1">
                <a:solidFill>
                  <a:srgbClr val="002B8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Nă</a:t>
            </a:r>
            <a:r>
              <a:rPr lang="vi-VN" sz="2400" b="1" kern="1400" dirty="0">
                <a:solidFill>
                  <a:srgbClr val="002B8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 thứ 3 liên tiếp, Fitch Ratings đánh giá xếp hạng tín nhiệm riêng của PVN ở mức BB+</a:t>
            </a:r>
            <a:r>
              <a:rPr lang="en-US" sz="2400" b="1" kern="1400" dirty="0">
                <a:solidFill>
                  <a:srgbClr val="002B8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400" b="1" dirty="0">
              <a:solidFill>
                <a:srgbClr val="002B8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Arrow: Right 11">
            <a:extLst>
              <a:ext uri="{FF2B5EF4-FFF2-40B4-BE49-F238E27FC236}">
                <a16:creationId xmlns:a16="http://schemas.microsoft.com/office/drawing/2014/main" id="{6759150C-C1CC-435F-B11F-AECAD74A2121}"/>
              </a:ext>
            </a:extLst>
          </p:cNvPr>
          <p:cNvSpPr/>
          <p:nvPr/>
        </p:nvSpPr>
        <p:spPr>
          <a:xfrm>
            <a:off x="320085" y="3116201"/>
            <a:ext cx="516577" cy="625598"/>
          </a:xfrm>
          <a:prstGeom prst="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7D0B6AF-DFA2-4710-9792-C1FD10043FF6}"/>
              </a:ext>
            </a:extLst>
          </p:cNvPr>
          <p:cNvSpPr txBox="1"/>
          <p:nvPr/>
        </p:nvSpPr>
        <p:spPr>
          <a:xfrm>
            <a:off x="1120140" y="4958931"/>
            <a:ext cx="10259866" cy="156966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vi-VN" sz="2400" b="1" kern="1400" dirty="0">
                <a:solidFill>
                  <a:srgbClr val="002B82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4/5 dự án chậm tiến độ, kém hiệu quả của PVN đã được đưa ra khỏi danh sách 12 dự án khó khăn, thua lỗ của ngành Công Thương gồm: Dự án nhà máy sản xuất xơ sợi Polyester Đình Vũ; 3 Dự án nhiên liệu sinh học (Dung Quất, Phú Thọ và Bình Phước). </a:t>
            </a:r>
            <a:endParaRPr lang="en-US" sz="2400" b="1" i="1" kern="1400" dirty="0">
              <a:solidFill>
                <a:srgbClr val="002B82"/>
              </a:solidFill>
              <a:effectLst/>
              <a:latin typeface="+mj-lt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Arrow: Right 15">
            <a:extLst>
              <a:ext uri="{FF2B5EF4-FFF2-40B4-BE49-F238E27FC236}">
                <a16:creationId xmlns:a16="http://schemas.microsoft.com/office/drawing/2014/main" id="{251B00A8-2BA0-435D-B087-0597DDF80FF3}"/>
              </a:ext>
            </a:extLst>
          </p:cNvPr>
          <p:cNvSpPr/>
          <p:nvPr/>
        </p:nvSpPr>
        <p:spPr>
          <a:xfrm>
            <a:off x="332636" y="5164355"/>
            <a:ext cx="516577" cy="625598"/>
          </a:xfrm>
          <a:prstGeom prst="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EB7748AC-4CA7-46B9-A1B0-3CFDA2B9AB58}"/>
              </a:ext>
            </a:extLst>
          </p:cNvPr>
          <p:cNvSpPr txBox="1"/>
          <p:nvPr/>
        </p:nvSpPr>
        <p:spPr>
          <a:xfrm>
            <a:off x="1120140" y="835263"/>
            <a:ext cx="10259866" cy="156966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defPPr>
              <a:defRPr lang="en-US"/>
            </a:defPPr>
            <a:lvl1pPr marL="228600" algn="just">
              <a:defRPr sz="2400" b="1" kern="1400">
                <a:solidFill>
                  <a:srgbClr val="002B8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chemeClr val="dk1"/>
                </a:solidFill>
              </a:defRPr>
            </a:lvl2pPr>
            <a:lvl3pPr>
              <a:defRPr>
                <a:solidFill>
                  <a:schemeClr val="dk1"/>
                </a:solidFill>
              </a:defRPr>
            </a:lvl3pPr>
            <a:lvl4pPr>
              <a:defRPr>
                <a:solidFill>
                  <a:schemeClr val="dk1"/>
                </a:solidFill>
              </a:defRPr>
            </a:lvl4pPr>
            <a:lvl5pPr>
              <a:defRPr>
                <a:solidFill>
                  <a:schemeClr val="dk1"/>
                </a:solidFill>
              </a:defRPr>
            </a:lvl5pPr>
            <a:lvl6pPr>
              <a:defRPr>
                <a:solidFill>
                  <a:schemeClr val="dk1"/>
                </a:solidFill>
              </a:defRPr>
            </a:lvl6pPr>
            <a:lvl7pPr>
              <a:defRPr>
                <a:solidFill>
                  <a:schemeClr val="dk1"/>
                </a:solidFill>
              </a:defRPr>
            </a:lvl7pPr>
            <a:lvl8pPr>
              <a:defRPr>
                <a:solidFill>
                  <a:schemeClr val="dk1"/>
                </a:solidFill>
              </a:defRPr>
            </a:lvl8pPr>
            <a:lvl9pPr>
              <a:defRPr>
                <a:solidFill>
                  <a:schemeClr val="dk1"/>
                </a:solidFill>
              </a:defRPr>
            </a:lvl9pPr>
          </a:lstStyle>
          <a:p>
            <a:pPr marL="228600" lvl="1" algn="just"/>
            <a:r>
              <a:rPr lang="en-US" sz="2400" b="1" kern="1400" dirty="0">
                <a:solidFill>
                  <a:srgbClr val="002B8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vi-VN" sz="2400" b="1" kern="1400" dirty="0">
                <a:solidFill>
                  <a:srgbClr val="002B8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hực hiện thành công mục tiêu: </a:t>
            </a:r>
            <a:r>
              <a:rPr lang="vi-VN" sz="2400" b="1" kern="1400" dirty="0" smtClean="0">
                <a:solidFill>
                  <a:srgbClr val="002B8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Quản trị biến động, tối đa giá trị, mở rộng thị trường, tận dụng cơ hội, liên kết đầu tư, phục hồi tăng trưởng</a:t>
            </a:r>
            <a:r>
              <a:rPr lang="en-US" sz="2400" b="1" kern="1400" dirty="0" smtClean="0">
                <a:solidFill>
                  <a:srgbClr val="002B8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=&gt; G</a:t>
            </a:r>
            <a:r>
              <a:rPr lang="vi-VN" sz="2400" b="1" kern="1400" dirty="0" smtClean="0">
                <a:solidFill>
                  <a:srgbClr val="002B8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iữ vững vị trí đầu tàu, góp phần quan trọng cho phát triển kinh tế - xã hội đất nước (</a:t>
            </a:r>
            <a:r>
              <a:rPr lang="en-US" sz="2400" b="1" kern="1400" dirty="0" err="1" smtClean="0">
                <a:solidFill>
                  <a:srgbClr val="002B8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Nộp</a:t>
            </a:r>
            <a:r>
              <a:rPr lang="en-US" sz="2400" b="1" kern="1400" dirty="0" smtClean="0">
                <a:solidFill>
                  <a:srgbClr val="002B8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NSNN </a:t>
            </a:r>
            <a:r>
              <a:rPr lang="en-US" sz="2400" b="1" kern="1400" dirty="0" err="1" smtClean="0">
                <a:solidFill>
                  <a:srgbClr val="002B8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năm</a:t>
            </a:r>
            <a:r>
              <a:rPr lang="en-US" sz="2400" b="1" kern="1400" dirty="0" smtClean="0">
                <a:solidFill>
                  <a:srgbClr val="002B8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2021</a:t>
            </a:r>
            <a:r>
              <a:rPr lang="vi-VN" sz="2400" b="1" kern="1400" dirty="0" smtClean="0">
                <a:solidFill>
                  <a:srgbClr val="002B8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đạt 112,5 nghìn tỷ đồng</a:t>
            </a:r>
            <a:r>
              <a:rPr lang="en-US" sz="2400" b="1" kern="1400" dirty="0" smtClean="0">
                <a:solidFill>
                  <a:srgbClr val="002B8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v</a:t>
            </a:r>
            <a:r>
              <a:rPr lang="vi-VN" sz="2400" b="1" kern="1400" dirty="0" smtClean="0">
                <a:solidFill>
                  <a:srgbClr val="002B8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ượ</a:t>
            </a:r>
            <a:r>
              <a:rPr lang="en-US" sz="2400" b="1" kern="1400" dirty="0" smtClean="0">
                <a:solidFill>
                  <a:srgbClr val="002B8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 80% </a:t>
            </a:r>
            <a:r>
              <a:rPr lang="en-US" sz="2400" b="1" kern="1400" dirty="0" err="1" smtClean="0">
                <a:solidFill>
                  <a:srgbClr val="002B8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kế</a:t>
            </a:r>
            <a:r>
              <a:rPr lang="en-US" sz="2400" b="1" kern="1400" dirty="0" smtClean="0">
                <a:solidFill>
                  <a:srgbClr val="002B8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kern="1400" dirty="0" err="1" smtClean="0">
                <a:solidFill>
                  <a:srgbClr val="002B8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hoạch</a:t>
            </a:r>
            <a:r>
              <a:rPr lang="en-US" sz="2400" b="1" kern="1400" dirty="0" smtClean="0">
                <a:solidFill>
                  <a:srgbClr val="002B8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endParaRPr lang="en-US" sz="2400" b="1" kern="1400" dirty="0">
              <a:solidFill>
                <a:srgbClr val="002B82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4720299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Freeform 27">
            <a:extLst>
              <a:ext uri="{FF2B5EF4-FFF2-40B4-BE49-F238E27FC236}">
                <a16:creationId xmlns:a16="http://schemas.microsoft.com/office/drawing/2014/main" id="{34230EEC-3D53-EB4C-814C-B59023198354}"/>
              </a:ext>
            </a:extLst>
          </p:cNvPr>
          <p:cNvSpPr/>
          <p:nvPr/>
        </p:nvSpPr>
        <p:spPr>
          <a:xfrm>
            <a:off x="-2304077" y="8614"/>
            <a:ext cx="6676849" cy="6849386"/>
          </a:xfrm>
          <a:custGeom>
            <a:avLst/>
            <a:gdLst>
              <a:gd name="connsiteX0" fmla="*/ 0 w 9659145"/>
              <a:gd name="connsiteY0" fmla="*/ 0 h 9908748"/>
              <a:gd name="connsiteX1" fmla="*/ 7988768 w 9659145"/>
              <a:gd name="connsiteY1" fmla="*/ 0 h 9908748"/>
              <a:gd name="connsiteX2" fmla="*/ 9532397 w 9659145"/>
              <a:gd name="connsiteY2" fmla="*/ 4144878 h 9908748"/>
              <a:gd name="connsiteX3" fmla="*/ 9272600 w 9659145"/>
              <a:gd name="connsiteY3" fmla="*/ 6027930 h 9908748"/>
              <a:gd name="connsiteX4" fmla="*/ 6438645 w 9659145"/>
              <a:gd name="connsiteY4" fmla="*/ 9908748 h 9908748"/>
              <a:gd name="connsiteX5" fmla="*/ 0 w 9659145"/>
              <a:gd name="connsiteY5" fmla="*/ 9908748 h 9908748"/>
              <a:gd name="connsiteX6" fmla="*/ 0 w 9659145"/>
              <a:gd name="connsiteY6" fmla="*/ 0 h 99087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9659145" h="9908748">
                <a:moveTo>
                  <a:pt x="0" y="0"/>
                </a:moveTo>
                <a:lnTo>
                  <a:pt x="7988768" y="0"/>
                </a:lnTo>
                <a:lnTo>
                  <a:pt x="9532397" y="4144878"/>
                </a:lnTo>
                <a:cubicBezTo>
                  <a:pt x="9768380" y="4776891"/>
                  <a:pt x="9670956" y="5482495"/>
                  <a:pt x="9272600" y="6027930"/>
                </a:cubicBezTo>
                <a:lnTo>
                  <a:pt x="6438645" y="9908748"/>
                </a:lnTo>
                <a:lnTo>
                  <a:pt x="0" y="9908748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0">
                <a:schemeClr val="tx1">
                  <a:alpha val="50000"/>
                </a:schemeClr>
              </a:gs>
              <a:gs pos="50000">
                <a:schemeClr val="tx1">
                  <a:tint val="44500"/>
                  <a:satMod val="160000"/>
                  <a:alpha val="20000"/>
                </a:schemeClr>
              </a:gs>
              <a:gs pos="100000">
                <a:schemeClr val="tx1">
                  <a:tint val="23500"/>
                  <a:satMod val="160000"/>
                  <a:alpha val="0"/>
                </a:schemeClr>
              </a:gs>
            </a:gsLst>
            <a:lin ang="13500000" scaled="1"/>
            <a:tileRect/>
          </a:gradFill>
          <a:ln w="21638" cap="flat">
            <a:noFill/>
            <a:prstDash val="solid"/>
            <a:miter/>
          </a:ln>
        </p:spPr>
        <p:txBody>
          <a:bodyPr rtlCol="0" anchor="ctr"/>
          <a:lstStyle/>
          <a:p>
            <a:endParaRPr lang="en-US" sz="22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Объект 2">
            <a:extLst>
              <a:ext uri="{FF2B5EF4-FFF2-40B4-BE49-F238E27FC236}">
                <a16:creationId xmlns:a16="http://schemas.microsoft.com/office/drawing/2014/main" id="{42404EDE-13C3-4955-8ACE-A71977EA5F4B}"/>
              </a:ext>
            </a:extLst>
          </p:cNvPr>
          <p:cNvSpPr txBox="1">
            <a:spLocks/>
          </p:cNvSpPr>
          <p:nvPr/>
        </p:nvSpPr>
        <p:spPr>
          <a:xfrm>
            <a:off x="4678370" y="2891626"/>
            <a:ext cx="7683335" cy="94077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>
            <a:defPPr>
              <a:defRPr lang="en-US"/>
            </a:defPPr>
            <a:lvl1pPr indent="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1">
                <a:solidFill>
                  <a:srgbClr val="002060"/>
                </a:solidFill>
                <a:latin typeface="Barlow" panose="00000500000000000000" pitchFamily="2" charset="0"/>
                <a:cs typeface="Arial" panose="020B060402020202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algn="ctr"/>
            <a:r>
              <a:rPr lang="en-US" sz="2600" dirty="0" err="1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2600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2600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SXKD</a:t>
            </a:r>
            <a:r>
              <a:rPr lang="en-US" sz="2600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 </a:t>
            </a:r>
            <a:r>
              <a:rPr lang="en-US" sz="2600" dirty="0" err="1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THÁNG</a:t>
            </a:r>
            <a:r>
              <a:rPr lang="en-US" sz="2600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ĐẦU</a:t>
            </a:r>
            <a:r>
              <a:rPr lang="en-US" sz="2600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NĂM</a:t>
            </a:r>
            <a:r>
              <a:rPr lang="en-US" sz="2600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en-US" sz="2600" dirty="0" err="1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600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DỰ</a:t>
            </a:r>
            <a:r>
              <a:rPr lang="en-US" sz="2600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KIẾN</a:t>
            </a:r>
            <a:r>
              <a:rPr lang="en-US" sz="2600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CẢ</a:t>
            </a:r>
            <a:r>
              <a:rPr lang="en-US" sz="2600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NĂM</a:t>
            </a:r>
            <a:r>
              <a:rPr lang="en-US" sz="2600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2022</a:t>
            </a:r>
            <a:endParaRPr lang="vi-VN" sz="2600" dirty="0">
              <a:solidFill>
                <a:srgbClr val="0000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EC75F719-529B-4DB2-8071-86A405EB25C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785" y="1812360"/>
            <a:ext cx="2023463" cy="1764726"/>
          </a:xfrm>
          <a:prstGeom prst="rect">
            <a:avLst/>
          </a:prstGeom>
        </p:spPr>
      </p:pic>
      <p:sp>
        <p:nvSpPr>
          <p:cNvPr id="29" name="Oval 28">
            <a:extLst>
              <a:ext uri="{FF2B5EF4-FFF2-40B4-BE49-F238E27FC236}">
                <a16:creationId xmlns:a16="http://schemas.microsoft.com/office/drawing/2014/main" id="{3E9B2F37-BA89-4584-A2B7-0B548DAA868D}"/>
              </a:ext>
            </a:extLst>
          </p:cNvPr>
          <p:cNvSpPr/>
          <p:nvPr/>
        </p:nvSpPr>
        <p:spPr>
          <a:xfrm>
            <a:off x="4263062" y="2834558"/>
            <a:ext cx="830617" cy="797148"/>
          </a:xfrm>
          <a:prstGeom prst="ellipse">
            <a:avLst/>
          </a:prstGeom>
          <a:solidFill>
            <a:schemeClr val="bg1"/>
          </a:solidFill>
          <a:ln w="762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2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5F6BF72D-B127-46A3-B2DD-2A52316334C9}"/>
              </a:ext>
            </a:extLst>
          </p:cNvPr>
          <p:cNvSpPr/>
          <p:nvPr/>
        </p:nvSpPr>
        <p:spPr>
          <a:xfrm>
            <a:off x="4404097" y="2970573"/>
            <a:ext cx="60305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ea typeface="Segoe UI" panose="020B0502040204020203" pitchFamily="34" charset="0"/>
                <a:cs typeface="Times New Roman" panose="02020603050405020304" pitchFamily="18" charset="0"/>
              </a:rPr>
              <a:t>III</a:t>
            </a:r>
          </a:p>
        </p:txBody>
      </p:sp>
    </p:spTree>
    <p:extLst>
      <p:ext uri="{BB962C8B-B14F-4D97-AF65-F5344CB8AC3E}">
        <p14:creationId xmlns:p14="http://schemas.microsoft.com/office/powerpoint/2010/main" val="116939715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271" y="83334"/>
            <a:ext cx="789978" cy="727992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E4D54D14-69F2-431C-82AE-A6DEA38F1A1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312271"/>
            <a:ext cx="12192000" cy="705749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90A2A01E-7903-4C1A-834D-D8909D40E9CE}"/>
              </a:ext>
            </a:extLst>
          </p:cNvPr>
          <p:cNvSpPr txBox="1"/>
          <p:nvPr/>
        </p:nvSpPr>
        <p:spPr>
          <a:xfrm>
            <a:off x="2491429" y="242795"/>
            <a:ext cx="7209142" cy="4801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  <a:spcBef>
                <a:spcPts val="1000"/>
              </a:spcBef>
            </a:pPr>
            <a:r>
              <a:rPr lang="en-US" sz="2800" b="1" dirty="0" err="1">
                <a:solidFill>
                  <a:srgbClr val="B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KẾT</a:t>
            </a:r>
            <a:r>
              <a:rPr lang="en-US" sz="2800" b="1" dirty="0">
                <a:solidFill>
                  <a:srgbClr val="B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B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QUẢ</a:t>
            </a:r>
            <a:r>
              <a:rPr lang="en-US" sz="2800" b="1" dirty="0">
                <a:solidFill>
                  <a:srgbClr val="B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B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SXKD</a:t>
            </a:r>
            <a:r>
              <a:rPr lang="en-US" sz="2800" b="1" dirty="0">
                <a:solidFill>
                  <a:srgbClr val="B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 </a:t>
            </a:r>
            <a:r>
              <a:rPr lang="en-US" sz="2800" b="1" dirty="0" err="1">
                <a:solidFill>
                  <a:srgbClr val="B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THÁNG</a:t>
            </a:r>
            <a:r>
              <a:rPr lang="en-US" sz="2800" b="1" dirty="0">
                <a:solidFill>
                  <a:srgbClr val="B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B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ĐẦU</a:t>
            </a:r>
            <a:r>
              <a:rPr lang="en-US" sz="2800" b="1" dirty="0">
                <a:solidFill>
                  <a:srgbClr val="B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B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NĂM</a:t>
            </a:r>
            <a:r>
              <a:rPr lang="en-US" sz="2800" b="1" dirty="0">
                <a:solidFill>
                  <a:srgbClr val="B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2022</a:t>
            </a:r>
          </a:p>
        </p:txBody>
      </p:sp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6E0A9BFE-6CD5-4B38-AB33-5B63509BCD7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03842593"/>
              </p:ext>
            </p:extLst>
          </p:nvPr>
        </p:nvGraphicFramePr>
        <p:xfrm>
          <a:off x="342900" y="1131570"/>
          <a:ext cx="11201399" cy="5092297"/>
        </p:xfrm>
        <a:graphic>
          <a:graphicData uri="http://schemas.openxmlformats.org/drawingml/2006/table">
            <a:tbl>
              <a:tblPr firstRow="1" firstCol="1" bandRow="1"/>
              <a:tblGrid>
                <a:gridCol w="507649">
                  <a:extLst>
                    <a:ext uri="{9D8B030D-6E8A-4147-A177-3AD203B41FA5}">
                      <a16:colId xmlns:a16="http://schemas.microsoft.com/office/drawing/2014/main" val="4170168509"/>
                    </a:ext>
                  </a:extLst>
                </a:gridCol>
                <a:gridCol w="1828183">
                  <a:extLst>
                    <a:ext uri="{9D8B030D-6E8A-4147-A177-3AD203B41FA5}">
                      <a16:colId xmlns:a16="http://schemas.microsoft.com/office/drawing/2014/main" val="612603517"/>
                    </a:ext>
                  </a:extLst>
                </a:gridCol>
                <a:gridCol w="791004">
                  <a:extLst>
                    <a:ext uri="{9D8B030D-6E8A-4147-A177-3AD203B41FA5}">
                      <a16:colId xmlns:a16="http://schemas.microsoft.com/office/drawing/2014/main" val="2567415002"/>
                    </a:ext>
                  </a:extLst>
                </a:gridCol>
                <a:gridCol w="860611">
                  <a:extLst>
                    <a:ext uri="{9D8B030D-6E8A-4147-A177-3AD203B41FA5}">
                      <a16:colId xmlns:a16="http://schemas.microsoft.com/office/drawing/2014/main" val="1809121673"/>
                    </a:ext>
                  </a:extLst>
                </a:gridCol>
                <a:gridCol w="901744">
                  <a:extLst>
                    <a:ext uri="{9D8B030D-6E8A-4147-A177-3AD203B41FA5}">
                      <a16:colId xmlns:a16="http://schemas.microsoft.com/office/drawing/2014/main" val="1048104066"/>
                    </a:ext>
                  </a:extLst>
                </a:gridCol>
                <a:gridCol w="901744">
                  <a:extLst>
                    <a:ext uri="{9D8B030D-6E8A-4147-A177-3AD203B41FA5}">
                      <a16:colId xmlns:a16="http://schemas.microsoft.com/office/drawing/2014/main" val="3984413501"/>
                    </a:ext>
                  </a:extLst>
                </a:gridCol>
                <a:gridCol w="901744">
                  <a:extLst>
                    <a:ext uri="{9D8B030D-6E8A-4147-A177-3AD203B41FA5}">
                      <a16:colId xmlns:a16="http://schemas.microsoft.com/office/drawing/2014/main" val="853812855"/>
                    </a:ext>
                  </a:extLst>
                </a:gridCol>
                <a:gridCol w="901744">
                  <a:extLst>
                    <a:ext uri="{9D8B030D-6E8A-4147-A177-3AD203B41FA5}">
                      <a16:colId xmlns:a16="http://schemas.microsoft.com/office/drawing/2014/main" val="740571111"/>
                    </a:ext>
                  </a:extLst>
                </a:gridCol>
                <a:gridCol w="901744">
                  <a:extLst>
                    <a:ext uri="{9D8B030D-6E8A-4147-A177-3AD203B41FA5}">
                      <a16:colId xmlns:a16="http://schemas.microsoft.com/office/drawing/2014/main" val="2514621327"/>
                    </a:ext>
                  </a:extLst>
                </a:gridCol>
                <a:gridCol w="901744">
                  <a:extLst>
                    <a:ext uri="{9D8B030D-6E8A-4147-A177-3AD203B41FA5}">
                      <a16:colId xmlns:a16="http://schemas.microsoft.com/office/drawing/2014/main" val="594183572"/>
                    </a:ext>
                  </a:extLst>
                </a:gridCol>
                <a:gridCol w="901744">
                  <a:extLst>
                    <a:ext uri="{9D8B030D-6E8A-4147-A177-3AD203B41FA5}">
                      <a16:colId xmlns:a16="http://schemas.microsoft.com/office/drawing/2014/main" val="1942776366"/>
                    </a:ext>
                  </a:extLst>
                </a:gridCol>
                <a:gridCol w="901744">
                  <a:extLst>
                    <a:ext uri="{9D8B030D-6E8A-4147-A177-3AD203B41FA5}">
                      <a16:colId xmlns:a16="http://schemas.microsoft.com/office/drawing/2014/main" val="3177212726"/>
                    </a:ext>
                  </a:extLst>
                </a:gridCol>
              </a:tblGrid>
              <a:tr h="340370">
                <a:tc rowSpan="2"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TT</a:t>
                      </a:r>
                    </a:p>
                  </a:txBody>
                  <a:tcPr marL="63343" marR="63343" marT="0" marB="0" anchor="ctr">
                    <a:lnL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n-US" sz="1800" b="1" dirty="0" err="1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Chỉ</a:t>
                      </a:r>
                      <a:r>
                        <a:rPr lang="en-US" sz="1800" b="1" dirty="0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1800" b="1" dirty="0" err="1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tiêu</a:t>
                      </a:r>
                      <a:endParaRPr lang="en-US" sz="1800" b="1" dirty="0">
                        <a:solidFill>
                          <a:srgbClr val="002B82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3343" marR="63343" marT="0" marB="0" anchor="ctr">
                    <a:lnL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n-US" sz="1800" b="1" dirty="0" err="1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Đơn</a:t>
                      </a:r>
                      <a:r>
                        <a:rPr lang="en-US" sz="1800" b="1" dirty="0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1800" b="1" dirty="0" err="1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vị</a:t>
                      </a:r>
                      <a:r>
                        <a:rPr lang="en-US" sz="1800" b="1" dirty="0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br>
                        <a:rPr lang="en-US" sz="1800" b="1" dirty="0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</a:br>
                      <a:r>
                        <a:rPr lang="en-US" sz="1800" b="1" dirty="0" err="1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tính</a:t>
                      </a:r>
                      <a:endParaRPr lang="en-US" sz="1800" b="1" dirty="0">
                        <a:solidFill>
                          <a:srgbClr val="002B82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3343" marR="63343" marT="0" marB="0" anchor="ctr">
                    <a:lnL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TH 2 </a:t>
                      </a:r>
                      <a:r>
                        <a:rPr lang="en-US" sz="1800" b="1" dirty="0" err="1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tháng</a:t>
                      </a:r>
                      <a:r>
                        <a:rPr lang="en-US" sz="1800" b="1" dirty="0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2021</a:t>
                      </a:r>
                    </a:p>
                  </a:txBody>
                  <a:tcPr marL="63343" marR="63343" marT="0" marB="0" anchor="ctr">
                    <a:lnL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n-US" sz="1800" b="1" dirty="0" err="1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Kế</a:t>
                      </a:r>
                      <a:r>
                        <a:rPr lang="en-US" sz="1800" b="1" dirty="0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1800" b="1" dirty="0" err="1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hoạch</a:t>
                      </a:r>
                      <a:r>
                        <a:rPr lang="en-US" sz="1800" b="1" dirty="0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 </a:t>
                      </a:r>
                      <a:r>
                        <a:rPr lang="en-US" sz="1800" b="1" dirty="0" err="1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năm</a:t>
                      </a:r>
                      <a:r>
                        <a:rPr lang="en-US" sz="1800" b="1" dirty="0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2022</a:t>
                      </a:r>
                    </a:p>
                  </a:txBody>
                  <a:tcPr marL="63343" marR="63343" marT="0" marB="0" anchor="ctr">
                    <a:lnL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n-US" sz="1800" b="1" u="sng" dirty="0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KH  </a:t>
                      </a:r>
                      <a:r>
                        <a:rPr lang="en-US" sz="1800" b="1" u="sng" dirty="0" err="1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Quý</a:t>
                      </a:r>
                      <a:r>
                        <a:rPr lang="en-US" sz="1800" b="1" u="sng" dirty="0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I/ 2022</a:t>
                      </a:r>
                    </a:p>
                  </a:txBody>
                  <a:tcPr marL="63343" marR="63343" marT="0" marB="0" anchor="ctr">
                    <a:lnL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n-US" sz="1800" b="1" u="sng" dirty="0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KH 2 </a:t>
                      </a:r>
                      <a:r>
                        <a:rPr lang="en-US" sz="1800" b="1" u="sng" dirty="0" err="1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tháng</a:t>
                      </a:r>
                      <a:r>
                        <a:rPr lang="en-US" sz="1800" b="1" u="sng" dirty="0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2022 </a:t>
                      </a:r>
                    </a:p>
                  </a:txBody>
                  <a:tcPr marL="63343" marR="63343" marT="0" marB="0" anchor="ctr">
                    <a:lnL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n-US" sz="1800" b="1" u="sng" dirty="0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TH 2 </a:t>
                      </a:r>
                      <a:r>
                        <a:rPr lang="en-US" sz="1800" b="1" u="sng" dirty="0" err="1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tháng</a:t>
                      </a:r>
                      <a:r>
                        <a:rPr lang="en-US" sz="1800" b="1" u="sng" dirty="0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2022</a:t>
                      </a:r>
                    </a:p>
                  </a:txBody>
                  <a:tcPr marL="63343" marR="63343" marT="0" marB="0" anchor="ctr">
                    <a:lnL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4">
                  <a:txBody>
                    <a:bodyPr/>
                    <a:lstStyle/>
                    <a:p>
                      <a:pPr algn="ctr"/>
                      <a:r>
                        <a:rPr lang="en-US" sz="2000" b="1" i="1" dirty="0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So </a:t>
                      </a:r>
                      <a:r>
                        <a:rPr lang="en-US" sz="2000" b="1" i="1" dirty="0" err="1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sánh</a:t>
                      </a:r>
                      <a:endParaRPr lang="en-US" sz="2000" b="1" dirty="0">
                        <a:solidFill>
                          <a:srgbClr val="002B82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3343" marR="63343" marT="0" marB="0" anchor="ctr">
                    <a:lnL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US" sz="2000" b="1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3343" marR="63343" marT="0" marB="0" anchor="ctr">
                    <a:lnL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2000" b="1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3343" marR="63343" marT="0" marB="0" anchor="ctr">
                    <a:lnL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58020612"/>
                  </a:ext>
                </a:extLst>
              </a:tr>
              <a:tr h="1225331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i="1" dirty="0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TH 2 </a:t>
                      </a:r>
                      <a:r>
                        <a:rPr lang="en-US" sz="1800" b="1" i="1" dirty="0" err="1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tháng</a:t>
                      </a:r>
                      <a:r>
                        <a:rPr lang="en-US" sz="1800" b="1" i="1" dirty="0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KH 2 </a:t>
                      </a:r>
                      <a:r>
                        <a:rPr lang="en-US" sz="1800" b="1" i="1" dirty="0" err="1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tháng</a:t>
                      </a:r>
                      <a:endParaRPr lang="en-US" sz="1800" b="1" dirty="0">
                        <a:solidFill>
                          <a:srgbClr val="002B82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3343" marR="63343" marT="0" marB="0" anchor="ctr">
                    <a:lnL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i="1" dirty="0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TH 2  </a:t>
                      </a:r>
                      <a:r>
                        <a:rPr lang="en-US" sz="1800" b="1" i="1" dirty="0" err="1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tháng</a:t>
                      </a:r>
                      <a:r>
                        <a:rPr lang="en-US" sz="1800" b="1" i="1" dirty="0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so KH </a:t>
                      </a:r>
                      <a:r>
                        <a:rPr lang="en-US" sz="1800" b="1" i="1" dirty="0" err="1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Quý</a:t>
                      </a:r>
                      <a:r>
                        <a:rPr lang="en-US" sz="1800" b="1" i="1" dirty="0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endParaRPr lang="en-US" sz="1800" b="1" dirty="0">
                        <a:solidFill>
                          <a:srgbClr val="002B82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3343" marR="63343" marT="0" marB="0" anchor="ctr">
                    <a:lnL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TH 2 </a:t>
                      </a:r>
                      <a:r>
                        <a:rPr lang="en-US" sz="1800" b="1" dirty="0" err="1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tháng</a:t>
                      </a:r>
                      <a:r>
                        <a:rPr lang="en-US" sz="1800" b="1" dirty="0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so KH </a:t>
                      </a:r>
                      <a:r>
                        <a:rPr lang="en-US" sz="1800" b="1" dirty="0" err="1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năm</a:t>
                      </a:r>
                      <a:endParaRPr lang="en-US" sz="1800" b="1" dirty="0">
                        <a:solidFill>
                          <a:srgbClr val="002B82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3343" marR="63343" marT="0" marB="0" anchor="ctr">
                    <a:lnL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TH 2 </a:t>
                      </a:r>
                      <a:r>
                        <a:rPr lang="en-US" sz="1800" b="1" dirty="0" err="1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tháng</a:t>
                      </a:r>
                      <a:r>
                        <a:rPr lang="en-US" sz="1800" b="1" dirty="0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so </a:t>
                      </a:r>
                      <a:r>
                        <a:rPr lang="en-US" sz="1800" b="1" dirty="0" err="1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cùng</a:t>
                      </a:r>
                      <a:r>
                        <a:rPr lang="en-US" sz="1800" b="1" dirty="0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1800" b="1" dirty="0" err="1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kỳ</a:t>
                      </a:r>
                      <a:endParaRPr lang="en-US" sz="1800" b="1" dirty="0">
                        <a:solidFill>
                          <a:srgbClr val="002B82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3343" marR="63343" marT="0" marB="0" anchor="ctr">
                    <a:lnL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28637042"/>
                  </a:ext>
                </a:extLst>
              </a:tr>
              <a:tr h="337057"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A</a:t>
                      </a:r>
                    </a:p>
                  </a:txBody>
                  <a:tcPr marL="63343" marR="63343" marT="0" marB="0" anchor="ctr">
                    <a:lnL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B</a:t>
                      </a:r>
                    </a:p>
                  </a:txBody>
                  <a:tcPr marL="63343" marR="63343" marT="0" marB="0" anchor="ctr">
                    <a:lnL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C</a:t>
                      </a:r>
                    </a:p>
                  </a:txBody>
                  <a:tcPr marL="63343" marR="63343" marT="0" marB="0" anchor="ctr">
                    <a:lnL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</a:t>
                      </a:r>
                    </a:p>
                  </a:txBody>
                  <a:tcPr marL="63343" marR="63343" marT="0" marB="0" anchor="ctr">
                    <a:lnL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</a:t>
                      </a:r>
                    </a:p>
                  </a:txBody>
                  <a:tcPr marL="63343" marR="63343" marT="0" marB="0" anchor="ctr">
                    <a:lnL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u="sng" dirty="0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3</a:t>
                      </a:r>
                    </a:p>
                  </a:txBody>
                  <a:tcPr marL="63343" marR="63343" marT="0" marB="0" anchor="ctr">
                    <a:lnL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u="sng" dirty="0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4</a:t>
                      </a:r>
                    </a:p>
                  </a:txBody>
                  <a:tcPr marL="63343" marR="63343" marT="0" marB="0" anchor="ctr">
                    <a:lnL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u="sng" dirty="0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5</a:t>
                      </a:r>
                    </a:p>
                  </a:txBody>
                  <a:tcPr marL="63343" marR="63343" marT="0" marB="0" anchor="ctr">
                    <a:lnL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6=5/4</a:t>
                      </a:r>
                    </a:p>
                  </a:txBody>
                  <a:tcPr marL="63343" marR="63343" marT="0" marB="0" anchor="ctr">
                    <a:lnL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7=5/3</a:t>
                      </a:r>
                    </a:p>
                  </a:txBody>
                  <a:tcPr marL="63343" marR="63343" marT="0" marB="0" anchor="ctr">
                    <a:lnL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8=5/2</a:t>
                      </a:r>
                    </a:p>
                  </a:txBody>
                  <a:tcPr marL="63343" marR="63343" marT="0" marB="0" anchor="ctr">
                    <a:lnL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9=5/1</a:t>
                      </a:r>
                    </a:p>
                  </a:txBody>
                  <a:tcPr marL="63343" marR="63343" marT="0" marB="0" anchor="ctr">
                    <a:lnL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34299174"/>
                  </a:ext>
                </a:extLst>
              </a:tr>
              <a:tr h="544592"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</a:t>
                      </a:r>
                    </a:p>
                  </a:txBody>
                  <a:tcPr marL="63343" marR="63343" marT="0" marB="0" anchor="b">
                    <a:lnL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1" dirty="0" err="1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Khai</a:t>
                      </a:r>
                      <a:r>
                        <a:rPr lang="en-US" sz="1600" b="1" dirty="0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1600" b="1" dirty="0" err="1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thác</a:t>
                      </a:r>
                      <a:r>
                        <a:rPr lang="en-US" sz="1600" b="1" dirty="0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1600" b="1" dirty="0" err="1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dầu</a:t>
                      </a:r>
                      <a:r>
                        <a:rPr lang="en-US" sz="1600" b="1" dirty="0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1600" b="1" dirty="0" err="1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thô</a:t>
                      </a:r>
                      <a:r>
                        <a:rPr lang="en-US" sz="1600" b="1" dirty="0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</a:p>
                  </a:txBody>
                  <a:tcPr marL="63343" marR="63343" marT="0" marB="0" anchor="b">
                    <a:lnL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err="1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Triệu</a:t>
                      </a:r>
                      <a:r>
                        <a:rPr lang="en-US" sz="1600" b="1" dirty="0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1600" b="1" dirty="0" err="1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tấn</a:t>
                      </a:r>
                      <a:endParaRPr lang="en-US" sz="1600" b="1" dirty="0">
                        <a:solidFill>
                          <a:srgbClr val="002B82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3343" marR="63343" marT="0" marB="0" anchor="b">
                    <a:lnL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600" b="1" dirty="0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1,80</a:t>
                      </a:r>
                    </a:p>
                  </a:txBody>
                  <a:tcPr marL="63343" marR="63343" marT="0" marB="0" anchor="b">
                    <a:lnL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600" b="1" dirty="0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8,74</a:t>
                      </a:r>
                    </a:p>
                  </a:txBody>
                  <a:tcPr marL="63343" marR="63343" marT="0" marB="0" anchor="b">
                    <a:lnL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600" b="1" u="none" dirty="0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2,20</a:t>
                      </a:r>
                    </a:p>
                  </a:txBody>
                  <a:tcPr marL="63343" marR="63343" marT="0" marB="0" anchor="b">
                    <a:lnL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600" b="1" u="none" dirty="0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1,43</a:t>
                      </a:r>
                    </a:p>
                  </a:txBody>
                  <a:tcPr marL="63343" marR="63343" marT="0" marB="0" anchor="b">
                    <a:lnL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600" b="1" u="sng" dirty="0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1,78</a:t>
                      </a:r>
                    </a:p>
                  </a:txBody>
                  <a:tcPr marL="63343" marR="63343" marT="0" marB="0" anchor="b">
                    <a:lnL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600" b="1" dirty="0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124%</a:t>
                      </a:r>
                    </a:p>
                  </a:txBody>
                  <a:tcPr marL="63343" marR="63343" marT="0" marB="0" anchor="b">
                    <a:lnL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600" b="1" dirty="0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81%</a:t>
                      </a:r>
                    </a:p>
                  </a:txBody>
                  <a:tcPr marL="63343" marR="63343" marT="0" marB="0" anchor="b">
                    <a:lnL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600" b="1" dirty="0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20%</a:t>
                      </a:r>
                    </a:p>
                  </a:txBody>
                  <a:tcPr marL="63343" marR="63343" marT="0" marB="0" anchor="b">
                    <a:lnL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600" b="1" dirty="0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99%</a:t>
                      </a:r>
                    </a:p>
                  </a:txBody>
                  <a:tcPr marL="63343" marR="63343" marT="0" marB="0" anchor="b">
                    <a:lnL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93670963"/>
                  </a:ext>
                </a:extLst>
              </a:tr>
              <a:tr h="337057"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63343" marR="63343" marT="0" marB="0" anchor="b">
                    <a:lnL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1" dirty="0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- </a:t>
                      </a:r>
                      <a:r>
                        <a:rPr lang="en-US" sz="1600" b="1" dirty="0" err="1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Trong</a:t>
                      </a:r>
                      <a:r>
                        <a:rPr lang="en-US" sz="1600" b="1" dirty="0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1600" b="1" dirty="0" err="1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nước</a:t>
                      </a:r>
                      <a:endParaRPr lang="en-US" sz="1600" b="1" dirty="0">
                        <a:solidFill>
                          <a:srgbClr val="002B82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3343" marR="63343" marT="0" marB="0" anchor="b">
                    <a:lnL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"</a:t>
                      </a:r>
                    </a:p>
                  </a:txBody>
                  <a:tcPr marL="63343" marR="63343" marT="0" marB="0" anchor="b">
                    <a:lnL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600" b="1" dirty="0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1,51</a:t>
                      </a:r>
                    </a:p>
                  </a:txBody>
                  <a:tcPr marL="63343" marR="63343" marT="0" marB="0" anchor="b">
                    <a:lnL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600" b="1" dirty="0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7,04</a:t>
                      </a:r>
                    </a:p>
                  </a:txBody>
                  <a:tcPr marL="63343" marR="63343" marT="0" marB="0" anchor="b">
                    <a:lnL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600" b="1" u="none" dirty="0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1,77</a:t>
                      </a:r>
                    </a:p>
                  </a:txBody>
                  <a:tcPr marL="63343" marR="63343" marT="0" marB="0" anchor="b">
                    <a:lnL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600" b="1" u="none" dirty="0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1,15</a:t>
                      </a:r>
                    </a:p>
                  </a:txBody>
                  <a:tcPr marL="63343" marR="63343" marT="0" marB="0" anchor="b">
                    <a:lnL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600" b="1" u="sng" dirty="0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1,47</a:t>
                      </a:r>
                    </a:p>
                  </a:txBody>
                  <a:tcPr marL="63343" marR="63343" marT="0" marB="0" anchor="b">
                    <a:lnL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600" b="1" dirty="0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128%</a:t>
                      </a:r>
                    </a:p>
                  </a:txBody>
                  <a:tcPr marL="63343" marR="63343" marT="0" marB="0" anchor="b">
                    <a:lnL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600" b="1" dirty="0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83%</a:t>
                      </a:r>
                    </a:p>
                  </a:txBody>
                  <a:tcPr marL="63343" marR="63343" marT="0" marB="0" anchor="b">
                    <a:lnL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600" b="1" dirty="0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21%</a:t>
                      </a:r>
                    </a:p>
                  </a:txBody>
                  <a:tcPr marL="63343" marR="63343" marT="0" marB="0" anchor="b">
                    <a:lnL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600" b="1" dirty="0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97%</a:t>
                      </a:r>
                    </a:p>
                  </a:txBody>
                  <a:tcPr marL="63343" marR="63343" marT="0" marB="0" anchor="b">
                    <a:lnL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61406522"/>
                  </a:ext>
                </a:extLst>
              </a:tr>
              <a:tr h="337057"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63343" marR="63343" marT="0" marB="0" anchor="b">
                    <a:lnL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1" dirty="0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- </a:t>
                      </a:r>
                      <a:r>
                        <a:rPr lang="en-US" sz="1600" b="1" dirty="0" err="1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Nước</a:t>
                      </a:r>
                      <a:r>
                        <a:rPr lang="en-US" sz="1600" b="1" dirty="0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1600" b="1" dirty="0" err="1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ngoài</a:t>
                      </a:r>
                      <a:endParaRPr lang="en-US" sz="1600" b="1" dirty="0">
                        <a:solidFill>
                          <a:srgbClr val="002B82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3343" marR="63343" marT="0" marB="0" anchor="b">
                    <a:lnL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"</a:t>
                      </a:r>
                    </a:p>
                  </a:txBody>
                  <a:tcPr marL="63343" marR="63343" marT="0" marB="0" anchor="b">
                    <a:lnL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600" b="1" dirty="0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0,28</a:t>
                      </a:r>
                    </a:p>
                  </a:txBody>
                  <a:tcPr marL="63343" marR="63343" marT="0" marB="0" anchor="b">
                    <a:lnL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600" b="1" dirty="0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1,70</a:t>
                      </a:r>
                    </a:p>
                  </a:txBody>
                  <a:tcPr marL="63343" marR="63343" marT="0" marB="0" anchor="b">
                    <a:lnL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600" b="1" u="none" dirty="0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0,43</a:t>
                      </a:r>
                    </a:p>
                  </a:txBody>
                  <a:tcPr marL="63343" marR="63343" marT="0" marB="0" anchor="b">
                    <a:lnL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600" b="1" u="none" dirty="0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0,28</a:t>
                      </a:r>
                    </a:p>
                  </a:txBody>
                  <a:tcPr marL="63343" marR="63343" marT="0" marB="0" anchor="b">
                    <a:lnL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600" b="1" u="sng" dirty="0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0,30</a:t>
                      </a:r>
                    </a:p>
                  </a:txBody>
                  <a:tcPr marL="63343" marR="63343" marT="0" marB="0" anchor="b">
                    <a:lnL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600" b="1" dirty="0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109%</a:t>
                      </a:r>
                    </a:p>
                  </a:txBody>
                  <a:tcPr marL="63343" marR="63343" marT="0" marB="0" anchor="b">
                    <a:lnL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600" b="1" dirty="0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71%</a:t>
                      </a:r>
                    </a:p>
                  </a:txBody>
                  <a:tcPr marL="63343" marR="63343" marT="0" marB="0" anchor="b">
                    <a:lnL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600" b="1" dirty="0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18%</a:t>
                      </a:r>
                    </a:p>
                  </a:txBody>
                  <a:tcPr marL="63343" marR="63343" marT="0" marB="0" anchor="b">
                    <a:lnL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600" b="1" dirty="0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107%</a:t>
                      </a:r>
                    </a:p>
                  </a:txBody>
                  <a:tcPr marL="63343" marR="63343" marT="0" marB="0" anchor="b">
                    <a:lnL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58367675"/>
                  </a:ext>
                </a:extLst>
              </a:tr>
              <a:tr h="337057"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</a:t>
                      </a:r>
                    </a:p>
                  </a:txBody>
                  <a:tcPr marL="63343" marR="63343" marT="0" marB="0" anchor="b">
                    <a:lnL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1" dirty="0" err="1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Khí</a:t>
                      </a:r>
                      <a:endParaRPr lang="en-US" sz="1600" b="1" dirty="0">
                        <a:solidFill>
                          <a:srgbClr val="002B82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3343" marR="63343" marT="0" marB="0" anchor="b">
                    <a:lnL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err="1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Tỷ</a:t>
                      </a:r>
                      <a:r>
                        <a:rPr lang="en-US" sz="1600" b="1" dirty="0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m</a:t>
                      </a:r>
                      <a:r>
                        <a:rPr lang="en-US" sz="1600" b="1" baseline="30000" dirty="0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3</a:t>
                      </a:r>
                      <a:endParaRPr lang="en-US" sz="1600" b="1" dirty="0">
                        <a:solidFill>
                          <a:srgbClr val="002B82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3343" marR="63343" marT="0" marB="0" anchor="b">
                    <a:lnL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600" b="1" dirty="0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1,27</a:t>
                      </a:r>
                    </a:p>
                  </a:txBody>
                  <a:tcPr marL="63343" marR="63343" marT="0" marB="0" anchor="b">
                    <a:lnL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600" b="1" dirty="0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9,10</a:t>
                      </a:r>
                    </a:p>
                  </a:txBody>
                  <a:tcPr marL="63343" marR="63343" marT="0" marB="0" anchor="b">
                    <a:lnL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600" b="1" u="none" dirty="0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2,27</a:t>
                      </a:r>
                    </a:p>
                  </a:txBody>
                  <a:tcPr marL="63343" marR="63343" marT="0" marB="0" anchor="b">
                    <a:lnL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600" b="1" u="none" dirty="0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1,45</a:t>
                      </a:r>
                    </a:p>
                  </a:txBody>
                  <a:tcPr marL="63343" marR="63343" marT="0" marB="0" anchor="b">
                    <a:lnL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600" b="1" u="sng" dirty="0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1,21</a:t>
                      </a:r>
                    </a:p>
                  </a:txBody>
                  <a:tcPr marL="63343" marR="63343" marT="0" marB="0" anchor="b">
                    <a:lnL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600" b="1" dirty="0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84%</a:t>
                      </a:r>
                    </a:p>
                  </a:txBody>
                  <a:tcPr marL="63343" marR="63343" marT="0" marB="0" anchor="b">
                    <a:lnL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600" b="1" dirty="0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51%</a:t>
                      </a:r>
                    </a:p>
                  </a:txBody>
                  <a:tcPr marL="63343" marR="63343" marT="0" marB="0" anchor="b">
                    <a:lnL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600" b="1" dirty="0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13%</a:t>
                      </a:r>
                    </a:p>
                  </a:txBody>
                  <a:tcPr marL="63343" marR="63343" marT="0" marB="0" anchor="b">
                    <a:lnL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600" b="1" dirty="0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96%</a:t>
                      </a:r>
                    </a:p>
                  </a:txBody>
                  <a:tcPr marL="63343" marR="63343" marT="0" marB="0" anchor="b">
                    <a:lnL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29608999"/>
                  </a:ext>
                </a:extLst>
              </a:tr>
              <a:tr h="544592"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3</a:t>
                      </a:r>
                    </a:p>
                  </a:txBody>
                  <a:tcPr marL="63343" marR="63343" marT="0" marB="0" anchor="b">
                    <a:lnL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1" dirty="0" err="1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Phân</a:t>
                      </a:r>
                      <a:r>
                        <a:rPr lang="en-US" sz="1600" b="1" dirty="0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1600" b="1" dirty="0" err="1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đạm</a:t>
                      </a:r>
                      <a:r>
                        <a:rPr lang="en-US" sz="1600" b="1" dirty="0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1600" b="1" dirty="0" err="1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Ure</a:t>
                      </a:r>
                      <a:endParaRPr lang="en-US" sz="1600" b="1" dirty="0">
                        <a:solidFill>
                          <a:srgbClr val="002B82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3343" marR="63343" marT="0" marB="0" anchor="b">
                    <a:lnL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Nghìn tấn</a:t>
                      </a:r>
                    </a:p>
                  </a:txBody>
                  <a:tcPr marL="63343" marR="63343" marT="0" marB="0" anchor="b">
                    <a:lnL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600" b="1" dirty="0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273</a:t>
                      </a:r>
                    </a:p>
                  </a:txBody>
                  <a:tcPr marL="63343" marR="63343" marT="0" marB="0" anchor="b">
                    <a:lnL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600" b="1" dirty="0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1 600</a:t>
                      </a:r>
                    </a:p>
                  </a:txBody>
                  <a:tcPr marL="63343" marR="63343" marT="0" marB="0" anchor="b">
                    <a:lnL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600" b="1" u="none" dirty="0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430</a:t>
                      </a:r>
                    </a:p>
                  </a:txBody>
                  <a:tcPr marL="63343" marR="63343" marT="0" marB="0" anchor="b">
                    <a:lnL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600" b="1" u="none" dirty="0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281</a:t>
                      </a:r>
                    </a:p>
                  </a:txBody>
                  <a:tcPr marL="63343" marR="63343" marT="0" marB="0" anchor="b">
                    <a:lnL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600" b="1" u="sng" dirty="0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308</a:t>
                      </a:r>
                    </a:p>
                  </a:txBody>
                  <a:tcPr marL="63343" marR="63343" marT="0" marB="0" anchor="b">
                    <a:lnL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600" b="1" dirty="0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110%</a:t>
                      </a:r>
                    </a:p>
                  </a:txBody>
                  <a:tcPr marL="63343" marR="63343" marT="0" marB="0" anchor="b">
                    <a:lnL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600" b="1" dirty="0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72%</a:t>
                      </a:r>
                    </a:p>
                  </a:txBody>
                  <a:tcPr marL="63343" marR="63343" marT="0" marB="0" anchor="b">
                    <a:lnL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600" b="1" dirty="0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18%</a:t>
                      </a:r>
                    </a:p>
                  </a:txBody>
                  <a:tcPr marL="63343" marR="63343" marT="0" marB="0" anchor="b">
                    <a:lnL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600" b="1" dirty="0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113%</a:t>
                      </a:r>
                    </a:p>
                  </a:txBody>
                  <a:tcPr marL="63343" marR="63343" marT="0" marB="0" anchor="b">
                    <a:lnL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41527997"/>
                  </a:ext>
                </a:extLst>
              </a:tr>
              <a:tr h="544592"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4</a:t>
                      </a:r>
                    </a:p>
                  </a:txBody>
                  <a:tcPr marL="63343" marR="63343" marT="0" marB="0" anchor="b">
                    <a:lnL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1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Điện </a:t>
                      </a:r>
                    </a:p>
                  </a:txBody>
                  <a:tcPr marL="63343" marR="63343" marT="0" marB="0" anchor="b">
                    <a:lnL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err="1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Tỷ</a:t>
                      </a:r>
                      <a:r>
                        <a:rPr lang="en-US" sz="1600" b="1" dirty="0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1600" b="1" dirty="0" err="1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Kwh</a:t>
                      </a:r>
                      <a:endParaRPr lang="en-US" sz="1600" b="1" dirty="0">
                        <a:solidFill>
                          <a:srgbClr val="002B82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3343" marR="63343" marT="0" marB="0" anchor="b">
                    <a:lnL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600" b="1" dirty="0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2,90</a:t>
                      </a:r>
                    </a:p>
                  </a:txBody>
                  <a:tcPr marL="63343" marR="63343" marT="0" marB="0" anchor="b">
                    <a:lnL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600" b="1" dirty="0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19,22</a:t>
                      </a:r>
                    </a:p>
                  </a:txBody>
                  <a:tcPr marL="63343" marR="63343" marT="0" marB="0" anchor="b">
                    <a:lnL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600" b="1" u="none" dirty="0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3,70</a:t>
                      </a:r>
                    </a:p>
                  </a:txBody>
                  <a:tcPr marL="63343" marR="63343" marT="0" marB="0" anchor="b">
                    <a:lnL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600" b="1" u="none" dirty="0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2,76</a:t>
                      </a:r>
                    </a:p>
                  </a:txBody>
                  <a:tcPr marL="63343" marR="63343" marT="0" marB="0" anchor="b">
                    <a:lnL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600" b="1" u="sng" dirty="0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2,49</a:t>
                      </a:r>
                    </a:p>
                  </a:txBody>
                  <a:tcPr marL="63343" marR="63343" marT="0" marB="0" anchor="b">
                    <a:lnL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600" b="1" dirty="0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90%</a:t>
                      </a:r>
                    </a:p>
                  </a:txBody>
                  <a:tcPr marL="63343" marR="63343" marT="0" marB="0" anchor="b">
                    <a:lnL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600" b="1" dirty="0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67%</a:t>
                      </a:r>
                    </a:p>
                  </a:txBody>
                  <a:tcPr marL="63343" marR="63343" marT="0" marB="0" anchor="b">
                    <a:lnL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600" b="1" dirty="0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13%</a:t>
                      </a:r>
                    </a:p>
                  </a:txBody>
                  <a:tcPr marL="63343" marR="63343" marT="0" marB="0" anchor="b">
                    <a:lnL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600" b="1" dirty="0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86%</a:t>
                      </a:r>
                    </a:p>
                  </a:txBody>
                  <a:tcPr marL="63343" marR="63343" marT="0" marB="0" anchor="b">
                    <a:lnL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38292457"/>
                  </a:ext>
                </a:extLst>
              </a:tr>
              <a:tr h="544592"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5</a:t>
                      </a:r>
                    </a:p>
                  </a:txBody>
                  <a:tcPr marL="63343" marR="63343" marT="0" marB="0" anchor="b">
                    <a:lnL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1" dirty="0" err="1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Sản</a:t>
                      </a:r>
                      <a:r>
                        <a:rPr lang="en-US" sz="1600" b="1" dirty="0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1600" b="1" dirty="0" err="1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phẩm</a:t>
                      </a:r>
                      <a:r>
                        <a:rPr lang="en-US" sz="1600" b="1" dirty="0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1600" b="1" dirty="0" err="1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xăng</a:t>
                      </a:r>
                      <a:r>
                        <a:rPr lang="en-US" sz="1600" b="1" dirty="0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1600" b="1" dirty="0" err="1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dầu</a:t>
                      </a:r>
                      <a:endParaRPr lang="en-US" sz="1600" b="1" dirty="0">
                        <a:solidFill>
                          <a:srgbClr val="002B82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3343" marR="63343" marT="0" marB="0" anchor="b">
                    <a:lnL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err="1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Nghìn</a:t>
                      </a:r>
                      <a:r>
                        <a:rPr lang="en-US" sz="1600" b="1" dirty="0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1600" b="1" dirty="0" err="1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tấn</a:t>
                      </a:r>
                      <a:endParaRPr lang="en-US" sz="1600" b="1" dirty="0">
                        <a:solidFill>
                          <a:srgbClr val="002B82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3343" marR="63343" marT="0" marB="0" anchor="b">
                    <a:lnL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600" b="1" dirty="0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1 105</a:t>
                      </a:r>
                    </a:p>
                  </a:txBody>
                  <a:tcPr marL="63343" marR="63343" marT="0" marB="0" anchor="b">
                    <a:lnL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600" b="1" dirty="0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6 171</a:t>
                      </a:r>
                    </a:p>
                  </a:txBody>
                  <a:tcPr marL="63343" marR="63343" marT="0" marB="0" anchor="b">
                    <a:lnL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600" b="1" u="none" dirty="0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1 565</a:t>
                      </a:r>
                    </a:p>
                  </a:txBody>
                  <a:tcPr marL="63343" marR="63343" marT="0" marB="0" anchor="b">
                    <a:lnL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600" b="1" u="none" dirty="0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1 028</a:t>
                      </a:r>
                    </a:p>
                  </a:txBody>
                  <a:tcPr marL="63343" marR="63343" marT="0" marB="0" anchor="b">
                    <a:lnL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600" b="1" u="sng" dirty="0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1 032</a:t>
                      </a:r>
                    </a:p>
                  </a:txBody>
                  <a:tcPr marL="63343" marR="63343" marT="0" marB="0" anchor="b">
                    <a:lnL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600" b="1" dirty="0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100%</a:t>
                      </a:r>
                    </a:p>
                  </a:txBody>
                  <a:tcPr marL="63343" marR="63343" marT="0" marB="0" anchor="b">
                    <a:lnL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600" b="1" dirty="0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66%</a:t>
                      </a:r>
                    </a:p>
                  </a:txBody>
                  <a:tcPr marL="63343" marR="63343" marT="0" marB="0" anchor="b">
                    <a:lnL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600" b="1" dirty="0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17%</a:t>
                      </a:r>
                    </a:p>
                  </a:txBody>
                  <a:tcPr marL="63343" marR="63343" marT="0" marB="0" anchor="b">
                    <a:lnL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600" b="1" dirty="0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93%</a:t>
                      </a:r>
                    </a:p>
                  </a:txBody>
                  <a:tcPr marL="63343" marR="63343" marT="0" marB="0" anchor="b">
                    <a:lnL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4825008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5678696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161" y="36165"/>
            <a:ext cx="976121" cy="851306"/>
          </a:xfrm>
          <a:prstGeom prst="rect">
            <a:avLst/>
          </a:prstGeom>
        </p:spPr>
      </p:pic>
      <p:sp>
        <p:nvSpPr>
          <p:cNvPr id="10" name="Rectangle 5"/>
          <p:cNvSpPr>
            <a:spLocks noChangeArrowheads="1"/>
          </p:cNvSpPr>
          <p:nvPr/>
        </p:nvSpPr>
        <p:spPr bwMode="auto">
          <a:xfrm>
            <a:off x="5206868" y="857430"/>
            <a:ext cx="6633222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9pPr>
          </a:lstStyle>
          <a:p>
            <a:pPr marL="0" indent="0" algn="r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en-US" sz="2000" b="1" i="1" dirty="0" err="1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Đơn</a:t>
            </a:r>
            <a:r>
              <a:rPr lang="en-US" sz="2000" b="1" i="1" dirty="0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vị</a:t>
            </a:r>
            <a:r>
              <a:rPr lang="en-US" sz="2000" b="1" i="1" dirty="0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000" b="1" i="1" dirty="0" err="1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nghìn</a:t>
            </a:r>
            <a:r>
              <a:rPr lang="en-US" sz="2000" b="1" i="1" dirty="0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tỷ</a:t>
            </a:r>
            <a:r>
              <a:rPr lang="en-US" sz="2000" b="1" i="1" dirty="0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đồng</a:t>
            </a:r>
            <a:endParaRPr lang="vi-VN" sz="2000" b="1" i="1" dirty="0">
              <a:solidFill>
                <a:srgbClr val="002B8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6015E66-8437-4BD8-8231-9C6BDC90CE7E}"/>
              </a:ext>
            </a:extLst>
          </p:cNvPr>
          <p:cNvSpPr txBox="1"/>
          <p:nvPr/>
        </p:nvSpPr>
        <p:spPr>
          <a:xfrm>
            <a:off x="2491429" y="242795"/>
            <a:ext cx="7209142" cy="4247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  <a:spcBef>
                <a:spcPts val="1000"/>
              </a:spcBef>
            </a:pPr>
            <a:r>
              <a:rPr lang="en-US" sz="2400" b="1" dirty="0" err="1">
                <a:solidFill>
                  <a:srgbClr val="B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KẾT</a:t>
            </a:r>
            <a:r>
              <a:rPr lang="en-US" sz="2400" b="1" dirty="0">
                <a:solidFill>
                  <a:srgbClr val="B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B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QUẢ</a:t>
            </a:r>
            <a:r>
              <a:rPr lang="en-US" sz="2400" b="1" dirty="0">
                <a:solidFill>
                  <a:srgbClr val="B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B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TÀI</a:t>
            </a:r>
            <a:r>
              <a:rPr lang="en-US" sz="2400" b="1" dirty="0">
                <a:solidFill>
                  <a:srgbClr val="B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B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CHÍNH</a:t>
            </a:r>
            <a:r>
              <a:rPr lang="en-US" sz="2400" b="1" dirty="0">
                <a:solidFill>
                  <a:srgbClr val="B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 </a:t>
            </a:r>
            <a:r>
              <a:rPr lang="en-US" sz="2400" b="1" dirty="0" err="1">
                <a:solidFill>
                  <a:srgbClr val="B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THÁNG</a:t>
            </a:r>
            <a:r>
              <a:rPr lang="en-US" sz="2400" b="1" dirty="0">
                <a:solidFill>
                  <a:srgbClr val="B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B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ĐẦU</a:t>
            </a:r>
            <a:r>
              <a:rPr lang="en-US" sz="2400" b="1" dirty="0">
                <a:solidFill>
                  <a:srgbClr val="B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B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NĂM</a:t>
            </a:r>
            <a:r>
              <a:rPr lang="en-US" sz="2400" b="1" dirty="0">
                <a:solidFill>
                  <a:srgbClr val="B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2022</a:t>
            </a:r>
          </a:p>
        </p:txBody>
      </p:sp>
      <p:graphicFrame>
        <p:nvGraphicFramePr>
          <p:cNvPr id="11" name="Table 10">
            <a:extLst>
              <a:ext uri="{FF2B5EF4-FFF2-40B4-BE49-F238E27FC236}">
                <a16:creationId xmlns:a16="http://schemas.microsoft.com/office/drawing/2014/main" id="{D8A688CC-DD7D-488F-A70A-BE1A2E66C02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67625003"/>
              </p:ext>
            </p:extLst>
          </p:nvPr>
        </p:nvGraphicFramePr>
        <p:xfrm>
          <a:off x="342900" y="1338144"/>
          <a:ext cx="11497193" cy="4092500"/>
        </p:xfrm>
        <a:graphic>
          <a:graphicData uri="http://schemas.openxmlformats.org/drawingml/2006/table">
            <a:tbl>
              <a:tblPr firstRow="1" firstCol="1" bandRow="1"/>
              <a:tblGrid>
                <a:gridCol w="560646">
                  <a:extLst>
                    <a:ext uri="{9D8B030D-6E8A-4147-A177-3AD203B41FA5}">
                      <a16:colId xmlns:a16="http://schemas.microsoft.com/office/drawing/2014/main" val="4170168509"/>
                    </a:ext>
                  </a:extLst>
                </a:gridCol>
                <a:gridCol w="2019036">
                  <a:extLst>
                    <a:ext uri="{9D8B030D-6E8A-4147-A177-3AD203B41FA5}">
                      <a16:colId xmlns:a16="http://schemas.microsoft.com/office/drawing/2014/main" val="612603517"/>
                    </a:ext>
                  </a:extLst>
                </a:gridCol>
                <a:gridCol w="950455">
                  <a:extLst>
                    <a:ext uri="{9D8B030D-6E8A-4147-A177-3AD203B41FA5}">
                      <a16:colId xmlns:a16="http://schemas.microsoft.com/office/drawing/2014/main" val="1809121673"/>
                    </a:ext>
                  </a:extLst>
                </a:gridCol>
                <a:gridCol w="995882">
                  <a:extLst>
                    <a:ext uri="{9D8B030D-6E8A-4147-A177-3AD203B41FA5}">
                      <a16:colId xmlns:a16="http://schemas.microsoft.com/office/drawing/2014/main" val="1048104066"/>
                    </a:ext>
                  </a:extLst>
                </a:gridCol>
                <a:gridCol w="995882">
                  <a:extLst>
                    <a:ext uri="{9D8B030D-6E8A-4147-A177-3AD203B41FA5}">
                      <a16:colId xmlns:a16="http://schemas.microsoft.com/office/drawing/2014/main" val="3984413501"/>
                    </a:ext>
                  </a:extLst>
                </a:gridCol>
                <a:gridCol w="995882">
                  <a:extLst>
                    <a:ext uri="{9D8B030D-6E8A-4147-A177-3AD203B41FA5}">
                      <a16:colId xmlns:a16="http://schemas.microsoft.com/office/drawing/2014/main" val="853812855"/>
                    </a:ext>
                  </a:extLst>
                </a:gridCol>
                <a:gridCol w="995882">
                  <a:extLst>
                    <a:ext uri="{9D8B030D-6E8A-4147-A177-3AD203B41FA5}">
                      <a16:colId xmlns:a16="http://schemas.microsoft.com/office/drawing/2014/main" val="740571111"/>
                    </a:ext>
                  </a:extLst>
                </a:gridCol>
                <a:gridCol w="995882">
                  <a:extLst>
                    <a:ext uri="{9D8B030D-6E8A-4147-A177-3AD203B41FA5}">
                      <a16:colId xmlns:a16="http://schemas.microsoft.com/office/drawing/2014/main" val="2514621327"/>
                    </a:ext>
                  </a:extLst>
                </a:gridCol>
                <a:gridCol w="995882">
                  <a:extLst>
                    <a:ext uri="{9D8B030D-6E8A-4147-A177-3AD203B41FA5}">
                      <a16:colId xmlns:a16="http://schemas.microsoft.com/office/drawing/2014/main" val="594183572"/>
                    </a:ext>
                  </a:extLst>
                </a:gridCol>
                <a:gridCol w="995882">
                  <a:extLst>
                    <a:ext uri="{9D8B030D-6E8A-4147-A177-3AD203B41FA5}">
                      <a16:colId xmlns:a16="http://schemas.microsoft.com/office/drawing/2014/main" val="1942776366"/>
                    </a:ext>
                  </a:extLst>
                </a:gridCol>
                <a:gridCol w="995882">
                  <a:extLst>
                    <a:ext uri="{9D8B030D-6E8A-4147-A177-3AD203B41FA5}">
                      <a16:colId xmlns:a16="http://schemas.microsoft.com/office/drawing/2014/main" val="3177212726"/>
                    </a:ext>
                  </a:extLst>
                </a:gridCol>
              </a:tblGrid>
              <a:tr h="368273">
                <a:tc rowSpan="2"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TT</a:t>
                      </a:r>
                    </a:p>
                  </a:txBody>
                  <a:tcPr marL="63343" marR="63343" marT="0" marB="0" anchor="ctr">
                    <a:lnL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n-US" sz="1800" b="1" dirty="0" err="1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Chỉ</a:t>
                      </a:r>
                      <a:r>
                        <a:rPr lang="en-US" sz="1800" b="1" dirty="0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1800" b="1" dirty="0" err="1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tiêu</a:t>
                      </a:r>
                      <a:endParaRPr lang="en-US" sz="1800" b="1" dirty="0">
                        <a:solidFill>
                          <a:srgbClr val="002B82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3343" marR="63343" marT="0" marB="0" anchor="ctr">
                    <a:lnL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TH 2 </a:t>
                      </a:r>
                      <a:r>
                        <a:rPr lang="en-US" sz="1800" b="1" dirty="0" err="1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tháng</a:t>
                      </a:r>
                      <a:r>
                        <a:rPr lang="en-US" sz="1800" b="1" dirty="0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2021</a:t>
                      </a:r>
                    </a:p>
                  </a:txBody>
                  <a:tcPr marL="63343" marR="63343" marT="0" marB="0" anchor="ctr">
                    <a:lnL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n-US" sz="1800" b="1" dirty="0" err="1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Kế</a:t>
                      </a:r>
                      <a:r>
                        <a:rPr lang="en-US" sz="1800" b="1" dirty="0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1800" b="1" dirty="0" err="1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hoạch</a:t>
                      </a:r>
                      <a:r>
                        <a:rPr lang="en-US" sz="1800" b="1" dirty="0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 </a:t>
                      </a:r>
                      <a:r>
                        <a:rPr lang="en-US" sz="1800" b="1" dirty="0" err="1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năm</a:t>
                      </a:r>
                      <a:r>
                        <a:rPr lang="en-US" sz="1800" b="1" dirty="0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2022</a:t>
                      </a:r>
                    </a:p>
                  </a:txBody>
                  <a:tcPr marL="63343" marR="63343" marT="0" marB="0" anchor="ctr">
                    <a:lnL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n-US" sz="1800" b="1" u="sng" dirty="0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KH  </a:t>
                      </a:r>
                      <a:r>
                        <a:rPr lang="en-US" sz="1800" b="1" u="sng" dirty="0" err="1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Quý</a:t>
                      </a:r>
                      <a:r>
                        <a:rPr lang="en-US" sz="1800" b="1" u="sng" dirty="0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I/ 2022</a:t>
                      </a:r>
                    </a:p>
                  </a:txBody>
                  <a:tcPr marL="63343" marR="63343" marT="0" marB="0" anchor="ctr">
                    <a:lnL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n-US" sz="1800" b="1" u="sng" dirty="0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KH 2 </a:t>
                      </a:r>
                      <a:r>
                        <a:rPr lang="en-US" sz="1800" b="1" u="sng" dirty="0" err="1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tháng</a:t>
                      </a:r>
                      <a:r>
                        <a:rPr lang="en-US" sz="1800" b="1" u="sng" dirty="0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2022 </a:t>
                      </a:r>
                    </a:p>
                  </a:txBody>
                  <a:tcPr marL="63343" marR="63343" marT="0" marB="0" anchor="ctr">
                    <a:lnL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n-US" sz="1800" b="1" u="sng" dirty="0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TH 2 </a:t>
                      </a:r>
                      <a:r>
                        <a:rPr lang="en-US" sz="1800" b="1" u="sng" dirty="0" err="1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tháng</a:t>
                      </a:r>
                      <a:r>
                        <a:rPr lang="en-US" sz="1800" b="1" u="sng" dirty="0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2022</a:t>
                      </a:r>
                    </a:p>
                  </a:txBody>
                  <a:tcPr marL="63343" marR="63343" marT="0" marB="0" anchor="ctr">
                    <a:lnL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4">
                  <a:txBody>
                    <a:bodyPr/>
                    <a:lstStyle/>
                    <a:p>
                      <a:pPr algn="ctr"/>
                      <a:r>
                        <a:rPr lang="en-US" sz="2000" b="1" i="1" dirty="0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So </a:t>
                      </a:r>
                      <a:r>
                        <a:rPr lang="en-US" sz="2000" b="1" i="1" dirty="0" err="1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sánh</a:t>
                      </a:r>
                      <a:endParaRPr lang="en-US" sz="2000" b="1" dirty="0">
                        <a:solidFill>
                          <a:srgbClr val="002B82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3343" marR="63343" marT="0" marB="0" anchor="ctr">
                    <a:lnL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US" sz="2000" b="1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3343" marR="63343" marT="0" marB="0" anchor="ctr">
                    <a:lnL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2000" b="1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3343" marR="63343" marT="0" marB="0" anchor="ctr">
                    <a:lnL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58020612"/>
                  </a:ext>
                </a:extLst>
              </a:tr>
              <a:tr h="1480502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i="1" dirty="0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TH 2 </a:t>
                      </a:r>
                      <a:r>
                        <a:rPr lang="en-US" sz="1800" b="1" i="1" dirty="0" err="1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tháng</a:t>
                      </a:r>
                      <a:r>
                        <a:rPr lang="en-US" sz="1800" b="1" i="1" dirty="0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KH 2 </a:t>
                      </a:r>
                      <a:r>
                        <a:rPr lang="en-US" sz="1800" b="1" i="1" dirty="0" err="1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tháng</a:t>
                      </a:r>
                      <a:endParaRPr lang="en-US" sz="1800" b="1" dirty="0">
                        <a:solidFill>
                          <a:srgbClr val="002B82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3343" marR="63343" marT="0" marB="0" anchor="ctr">
                    <a:lnL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i="1" dirty="0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TH 2  </a:t>
                      </a:r>
                      <a:r>
                        <a:rPr lang="en-US" sz="1800" b="1" i="1" dirty="0" err="1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tháng</a:t>
                      </a:r>
                      <a:r>
                        <a:rPr lang="en-US" sz="1800" b="1" i="1" dirty="0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so KH </a:t>
                      </a:r>
                      <a:r>
                        <a:rPr lang="en-US" sz="1800" b="1" i="1" dirty="0" err="1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Quý</a:t>
                      </a:r>
                      <a:r>
                        <a:rPr lang="en-US" sz="1800" b="1" i="1" dirty="0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endParaRPr lang="en-US" sz="1800" b="1" dirty="0">
                        <a:solidFill>
                          <a:srgbClr val="002B82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3343" marR="63343" marT="0" marB="0" anchor="ctr">
                    <a:lnL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TH 2 </a:t>
                      </a:r>
                      <a:r>
                        <a:rPr lang="en-US" sz="1800" b="1" dirty="0" err="1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tháng</a:t>
                      </a:r>
                      <a:r>
                        <a:rPr lang="en-US" sz="1800" b="1" dirty="0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so KH </a:t>
                      </a:r>
                      <a:r>
                        <a:rPr lang="en-US" sz="1800" b="1" dirty="0" err="1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năm</a:t>
                      </a:r>
                      <a:endParaRPr lang="en-US" sz="1800" b="1" dirty="0">
                        <a:solidFill>
                          <a:srgbClr val="002B82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3343" marR="63343" marT="0" marB="0" anchor="ctr">
                    <a:lnL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TH 2 </a:t>
                      </a:r>
                      <a:r>
                        <a:rPr lang="en-US" sz="1800" b="1" dirty="0" err="1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tháng</a:t>
                      </a:r>
                      <a:r>
                        <a:rPr lang="en-US" sz="1800" b="1" dirty="0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so </a:t>
                      </a:r>
                      <a:r>
                        <a:rPr lang="en-US" sz="1800" b="1" dirty="0" err="1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cùng</a:t>
                      </a:r>
                      <a:r>
                        <a:rPr lang="en-US" sz="1800" b="1" dirty="0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1800" b="1" dirty="0" err="1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kỳ</a:t>
                      </a:r>
                      <a:endParaRPr lang="en-US" sz="1800" b="1" dirty="0">
                        <a:solidFill>
                          <a:srgbClr val="002B82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3343" marR="63343" marT="0" marB="0" anchor="ctr">
                    <a:lnL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28637042"/>
                  </a:ext>
                </a:extLst>
              </a:tr>
              <a:tr h="407248"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A</a:t>
                      </a:r>
                    </a:p>
                  </a:txBody>
                  <a:tcPr marL="63343" marR="63343" marT="0" marB="0" anchor="ctr">
                    <a:lnL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B</a:t>
                      </a:r>
                    </a:p>
                  </a:txBody>
                  <a:tcPr marL="63343" marR="63343" marT="0" marB="0" anchor="ctr">
                    <a:lnL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</a:t>
                      </a:r>
                    </a:p>
                  </a:txBody>
                  <a:tcPr marL="63343" marR="63343" marT="0" marB="0" anchor="ctr">
                    <a:lnL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</a:t>
                      </a:r>
                    </a:p>
                  </a:txBody>
                  <a:tcPr marL="63343" marR="63343" marT="0" marB="0" anchor="ctr">
                    <a:lnL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u="sng" dirty="0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3</a:t>
                      </a:r>
                    </a:p>
                  </a:txBody>
                  <a:tcPr marL="63343" marR="63343" marT="0" marB="0" anchor="ctr">
                    <a:lnL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u="sng" dirty="0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4</a:t>
                      </a:r>
                    </a:p>
                  </a:txBody>
                  <a:tcPr marL="63343" marR="63343" marT="0" marB="0" anchor="ctr">
                    <a:lnL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u="sng" dirty="0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5</a:t>
                      </a:r>
                    </a:p>
                  </a:txBody>
                  <a:tcPr marL="63343" marR="63343" marT="0" marB="0" anchor="ctr">
                    <a:lnL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6=5/4</a:t>
                      </a:r>
                    </a:p>
                  </a:txBody>
                  <a:tcPr marL="63343" marR="63343" marT="0" marB="0" anchor="ctr">
                    <a:lnL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7=5/3</a:t>
                      </a:r>
                    </a:p>
                  </a:txBody>
                  <a:tcPr marL="63343" marR="63343" marT="0" marB="0" anchor="ctr">
                    <a:lnL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8=5/2</a:t>
                      </a:r>
                    </a:p>
                  </a:txBody>
                  <a:tcPr marL="63343" marR="63343" marT="0" marB="0" anchor="ctr">
                    <a:lnL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9=5/1</a:t>
                      </a:r>
                    </a:p>
                  </a:txBody>
                  <a:tcPr marL="63343" marR="63343" marT="0" marB="0" anchor="ctr">
                    <a:lnL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34299174"/>
                  </a:ext>
                </a:extLst>
              </a:tr>
              <a:tr h="658001"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</a:t>
                      </a:r>
                    </a:p>
                  </a:txBody>
                  <a:tcPr marL="63343" marR="63343" marT="0" marB="0" anchor="b">
                    <a:lnL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1" dirty="0" err="1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Doanh</a:t>
                      </a:r>
                      <a:r>
                        <a:rPr lang="en-US" sz="1600" b="1" dirty="0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1600" b="1" dirty="0" err="1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thu</a:t>
                      </a:r>
                      <a:r>
                        <a:rPr lang="en-US" sz="1600" b="1" dirty="0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1600" b="1" dirty="0" err="1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toàn</a:t>
                      </a:r>
                      <a:r>
                        <a:rPr lang="en-US" sz="1600" b="1" dirty="0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1600" b="1" dirty="0" err="1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TĐ</a:t>
                      </a:r>
                      <a:endParaRPr lang="en-US" sz="1600" b="1" dirty="0">
                        <a:solidFill>
                          <a:srgbClr val="002B82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3343" marR="63343" marT="0" marB="0" anchor="b">
                    <a:lnL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600" b="1" dirty="0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81,4</a:t>
                      </a:r>
                    </a:p>
                  </a:txBody>
                  <a:tcPr marL="63343" marR="63343" marT="0" marB="0" anchor="b">
                    <a:lnL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600" b="1" dirty="0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557,4</a:t>
                      </a:r>
                    </a:p>
                  </a:txBody>
                  <a:tcPr marL="63343" marR="63343" marT="0" marB="0" anchor="b">
                    <a:lnL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600" b="1" u="none" dirty="0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137,0</a:t>
                      </a:r>
                    </a:p>
                  </a:txBody>
                  <a:tcPr marL="63343" marR="63343" marT="0" marB="0" anchor="b">
                    <a:lnL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600" b="1" u="none" dirty="0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88,4</a:t>
                      </a:r>
                    </a:p>
                  </a:txBody>
                  <a:tcPr marL="63343" marR="63343" marT="0" marB="0" anchor="b">
                    <a:lnL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600" b="1" u="sng" dirty="0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118,7</a:t>
                      </a:r>
                    </a:p>
                  </a:txBody>
                  <a:tcPr marL="63343" marR="63343" marT="0" marB="0" anchor="b">
                    <a:lnL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600" b="1" dirty="0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134%</a:t>
                      </a:r>
                    </a:p>
                  </a:txBody>
                  <a:tcPr marL="63343" marR="63343" marT="0" marB="0" anchor="b">
                    <a:lnL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600" b="1" dirty="0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87%</a:t>
                      </a:r>
                    </a:p>
                  </a:txBody>
                  <a:tcPr marL="63343" marR="63343" marT="0" marB="0" anchor="b">
                    <a:lnL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600" b="1" dirty="0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21%</a:t>
                      </a:r>
                    </a:p>
                  </a:txBody>
                  <a:tcPr marL="63343" marR="63343" marT="0" marB="0" anchor="b">
                    <a:lnL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600" b="1" dirty="0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146%</a:t>
                      </a:r>
                    </a:p>
                  </a:txBody>
                  <a:tcPr marL="63343" marR="63343" marT="0" marB="0" anchor="b">
                    <a:lnL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93670963"/>
                  </a:ext>
                </a:extLst>
              </a:tr>
              <a:tr h="589238"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</a:t>
                      </a:r>
                    </a:p>
                  </a:txBody>
                  <a:tcPr marL="63343" marR="63343" marT="0" marB="0" anchor="b">
                    <a:lnL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1" dirty="0" err="1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Nộp</a:t>
                      </a:r>
                      <a:r>
                        <a:rPr lang="en-US" sz="1600" b="1" dirty="0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1600" b="1" dirty="0" err="1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NSNN</a:t>
                      </a:r>
                      <a:r>
                        <a:rPr lang="en-US" sz="1600" b="1" dirty="0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1600" b="1" dirty="0" err="1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toàn</a:t>
                      </a:r>
                      <a:r>
                        <a:rPr lang="en-US" sz="1600" b="1" dirty="0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1600" b="1" dirty="0" err="1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TĐ</a:t>
                      </a:r>
                      <a:endParaRPr lang="en-US" sz="1600" b="1" dirty="0">
                        <a:solidFill>
                          <a:srgbClr val="002B82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3343" marR="63343" marT="0" marB="0" anchor="b">
                    <a:lnL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600" b="1" dirty="0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12,2</a:t>
                      </a:r>
                    </a:p>
                  </a:txBody>
                  <a:tcPr marL="63343" marR="63343" marT="0" marB="0" anchor="b">
                    <a:lnL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600" b="1" dirty="0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64,6</a:t>
                      </a:r>
                    </a:p>
                  </a:txBody>
                  <a:tcPr marL="63343" marR="63343" marT="0" marB="0" anchor="b">
                    <a:lnL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600" b="1" u="none" dirty="0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18,2</a:t>
                      </a:r>
                    </a:p>
                  </a:txBody>
                  <a:tcPr marL="63343" marR="63343" marT="0" marB="0" anchor="b">
                    <a:lnL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600" b="1" u="none" dirty="0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11,9</a:t>
                      </a:r>
                    </a:p>
                  </a:txBody>
                  <a:tcPr marL="63343" marR="63343" marT="0" marB="0" anchor="b">
                    <a:lnL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600" b="1" u="sng" dirty="0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18,0</a:t>
                      </a:r>
                    </a:p>
                  </a:txBody>
                  <a:tcPr marL="63343" marR="63343" marT="0" marB="0" anchor="b">
                    <a:lnL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600" b="1" dirty="0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152%</a:t>
                      </a:r>
                    </a:p>
                  </a:txBody>
                  <a:tcPr marL="63343" marR="63343" marT="0" marB="0" anchor="b">
                    <a:lnL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600" b="1" dirty="0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99%</a:t>
                      </a:r>
                    </a:p>
                  </a:txBody>
                  <a:tcPr marL="63343" marR="63343" marT="0" marB="0" anchor="b">
                    <a:lnL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600" b="1" dirty="0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28%</a:t>
                      </a:r>
                    </a:p>
                  </a:txBody>
                  <a:tcPr marL="63343" marR="63343" marT="0" marB="0" anchor="b">
                    <a:lnL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600" b="1" dirty="0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148%</a:t>
                      </a:r>
                    </a:p>
                  </a:txBody>
                  <a:tcPr marL="63343" marR="63343" marT="0" marB="0" anchor="b">
                    <a:lnL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61406522"/>
                  </a:ext>
                </a:extLst>
              </a:tr>
              <a:tr h="589238"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3</a:t>
                      </a:r>
                    </a:p>
                  </a:txBody>
                  <a:tcPr marL="63343" marR="63343" marT="0" marB="0" anchor="b">
                    <a:lnL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1" dirty="0" err="1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Lợi</a:t>
                      </a:r>
                      <a:r>
                        <a:rPr lang="en-US" sz="1600" b="1" dirty="0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1600" b="1" dirty="0" err="1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nhuận</a:t>
                      </a:r>
                      <a:r>
                        <a:rPr lang="en-US" sz="1600" b="1" dirty="0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1600" b="1" dirty="0" err="1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trước</a:t>
                      </a:r>
                      <a:r>
                        <a:rPr lang="en-US" sz="1600" b="1" dirty="0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1600" b="1" dirty="0" err="1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thuế</a:t>
                      </a:r>
                      <a:r>
                        <a:rPr lang="en-US" sz="1600" b="1" dirty="0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1600" b="1" dirty="0" err="1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hợp</a:t>
                      </a:r>
                      <a:r>
                        <a:rPr lang="en-US" sz="1600" b="1" dirty="0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1600" b="1" dirty="0" err="1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nhất</a:t>
                      </a:r>
                      <a:r>
                        <a:rPr lang="en-US" sz="1600" b="1" dirty="0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1600" b="1" dirty="0" err="1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TĐ</a:t>
                      </a:r>
                      <a:endParaRPr lang="en-US" sz="1600" b="1" dirty="0">
                        <a:solidFill>
                          <a:srgbClr val="002B82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3343" marR="63343" marT="0" marB="0" anchor="b">
                    <a:lnL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600" b="1" dirty="0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6,74</a:t>
                      </a:r>
                    </a:p>
                  </a:txBody>
                  <a:tcPr marL="63343" marR="63343" marT="0" marB="0" anchor="b">
                    <a:lnL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600" b="1" dirty="0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24,4</a:t>
                      </a:r>
                    </a:p>
                  </a:txBody>
                  <a:tcPr marL="63343" marR="63343" marT="0" marB="0" anchor="b">
                    <a:lnL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600" b="1" u="none" dirty="0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6,0</a:t>
                      </a:r>
                    </a:p>
                  </a:txBody>
                  <a:tcPr marL="63343" marR="63343" marT="0" marB="0" anchor="b">
                    <a:lnL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600" b="1" u="none" dirty="0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3,9</a:t>
                      </a:r>
                    </a:p>
                  </a:txBody>
                  <a:tcPr marL="63343" marR="63343" marT="0" marB="0" anchor="b">
                    <a:lnL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600" b="1" u="sng" dirty="0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12,4</a:t>
                      </a:r>
                    </a:p>
                  </a:txBody>
                  <a:tcPr marL="63343" marR="63343" marT="0" marB="0" anchor="b">
                    <a:lnL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600" b="1" dirty="0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317%</a:t>
                      </a:r>
                    </a:p>
                  </a:txBody>
                  <a:tcPr marL="63343" marR="63343" marT="0" marB="0" anchor="b">
                    <a:lnL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600" b="1" dirty="0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207%</a:t>
                      </a:r>
                    </a:p>
                  </a:txBody>
                  <a:tcPr marL="63343" marR="63343" marT="0" marB="0" anchor="b">
                    <a:lnL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600" b="1" dirty="0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51%</a:t>
                      </a:r>
                    </a:p>
                  </a:txBody>
                  <a:tcPr marL="63343" marR="63343" marT="0" marB="0" anchor="b">
                    <a:lnL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600" b="1" dirty="0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184%</a:t>
                      </a:r>
                    </a:p>
                  </a:txBody>
                  <a:tcPr marL="63343" marR="63343" marT="0" marB="0" anchor="b">
                    <a:lnL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58367675"/>
                  </a:ext>
                </a:extLst>
              </a:tr>
            </a:tbl>
          </a:graphicData>
        </a:graphic>
      </p:graphicFrame>
      <p:sp>
        <p:nvSpPr>
          <p:cNvPr id="12" name="Rectangle 11">
            <a:extLst>
              <a:ext uri="{FF2B5EF4-FFF2-40B4-BE49-F238E27FC236}">
                <a16:creationId xmlns:a16="http://schemas.microsoft.com/office/drawing/2014/main" id="{DF6D3B1B-ED42-4176-8F53-3D54B5167130}"/>
              </a:ext>
            </a:extLst>
          </p:cNvPr>
          <p:cNvSpPr/>
          <p:nvPr/>
        </p:nvSpPr>
        <p:spPr>
          <a:xfrm>
            <a:off x="83347" y="5620547"/>
            <a:ext cx="11756743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en-US" b="1" i="1" dirty="0" err="1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Giá</a:t>
            </a:r>
            <a:r>
              <a:rPr lang="en-US" b="1" i="1" dirty="0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i="1" dirty="0" err="1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dầu</a:t>
            </a:r>
            <a:r>
              <a:rPr lang="en-US" b="1" i="1" dirty="0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i="1" dirty="0" err="1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thô</a:t>
            </a:r>
            <a:r>
              <a:rPr lang="en-US" b="1" i="1" dirty="0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KH </a:t>
            </a:r>
            <a:r>
              <a:rPr lang="en-US" b="1" i="1" dirty="0" err="1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năm</a:t>
            </a:r>
            <a:r>
              <a:rPr lang="en-US" b="1" i="1" dirty="0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2022 </a:t>
            </a:r>
            <a:r>
              <a:rPr lang="en-US" b="1" i="1" dirty="0" err="1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b="1" i="1" dirty="0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60$/</a:t>
            </a:r>
            <a:r>
              <a:rPr lang="en-US" b="1" i="1" dirty="0" err="1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thùng</a:t>
            </a:r>
            <a:r>
              <a:rPr lang="en-US" b="1" i="1" dirty="0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b="1" i="1" dirty="0" err="1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mức</a:t>
            </a:r>
            <a:r>
              <a:rPr lang="en-US" b="1" i="1" dirty="0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i="1" dirty="0" err="1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giá</a:t>
            </a:r>
            <a:r>
              <a:rPr lang="en-US" b="1" i="1" dirty="0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i="1" dirty="0" err="1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Quốc</a:t>
            </a:r>
            <a:r>
              <a:rPr lang="en-US" b="1" i="1" dirty="0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i="1" dirty="0" err="1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hội</a:t>
            </a:r>
            <a:r>
              <a:rPr lang="en-US" b="1" i="1" dirty="0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i="1" dirty="0" err="1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b="1" i="1" dirty="0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qua). </a:t>
            </a:r>
            <a:r>
              <a:rPr lang="vi-VN" b="1" i="1" dirty="0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Giá dầu thô 2 tháng đầu năm 2022 là 95,4$/thùng, cao hơn 35,4$/thùng (tăng hơn 59%) so với </a:t>
            </a:r>
            <a:r>
              <a:rPr lang="en-US" b="1" i="1" dirty="0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 </a:t>
            </a:r>
            <a:r>
              <a:rPr lang="vi-VN" b="1" i="1" dirty="0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 cao hơn 35,</a:t>
            </a:r>
            <a:r>
              <a:rPr lang="en-US" b="1" i="1" dirty="0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vi-VN" b="1" i="1" dirty="0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$/thùng (tăng 58,1%) so với cùng kỳ 2021</a:t>
            </a:r>
            <a:r>
              <a:rPr lang="en-US" b="1" i="1" dirty="0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(60,3S/</a:t>
            </a:r>
            <a:r>
              <a:rPr lang="en-US" b="1" i="1" dirty="0" err="1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thùng</a:t>
            </a:r>
            <a:r>
              <a:rPr lang="en-US" b="1" i="1" dirty="0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vi-VN" sz="1400" i="1" dirty="0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1400" i="1" dirty="0">
              <a:solidFill>
                <a:srgbClr val="002B8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502193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161" y="36165"/>
            <a:ext cx="976121" cy="851306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38BC30B9-0FAF-43CB-86A0-D08F35F039A0}"/>
              </a:ext>
            </a:extLst>
          </p:cNvPr>
          <p:cNvSpPr txBox="1"/>
          <p:nvPr/>
        </p:nvSpPr>
        <p:spPr>
          <a:xfrm>
            <a:off x="1499716" y="462739"/>
            <a:ext cx="9192567" cy="424732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algn="ctr">
              <a:lnSpc>
                <a:spcPct val="90000"/>
              </a:lnSpc>
              <a:spcBef>
                <a:spcPts val="1000"/>
              </a:spcBef>
              <a:defRPr sz="24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 err="1"/>
              <a:t>KẾT</a:t>
            </a:r>
            <a:r>
              <a:rPr lang="en-US" dirty="0"/>
              <a:t> </a:t>
            </a:r>
            <a:r>
              <a:rPr lang="en-US" dirty="0" err="1"/>
              <a:t>QUẢ</a:t>
            </a:r>
            <a:r>
              <a:rPr lang="en-US" dirty="0"/>
              <a:t> </a:t>
            </a:r>
            <a:r>
              <a:rPr lang="en-US" dirty="0" err="1"/>
              <a:t>HOẠT</a:t>
            </a:r>
            <a:r>
              <a:rPr lang="en-US" dirty="0"/>
              <a:t> </a:t>
            </a:r>
            <a:r>
              <a:rPr lang="en-US" dirty="0" err="1"/>
              <a:t>ĐỘNG</a:t>
            </a:r>
            <a:r>
              <a:rPr lang="en-US" dirty="0"/>
              <a:t> </a:t>
            </a:r>
            <a:r>
              <a:rPr lang="en-US" dirty="0" err="1"/>
              <a:t>ĐẦU</a:t>
            </a:r>
            <a:r>
              <a:rPr lang="en-US" dirty="0"/>
              <a:t> TƯ 2 </a:t>
            </a:r>
            <a:r>
              <a:rPr lang="en-US" dirty="0" err="1"/>
              <a:t>THÁNG</a:t>
            </a:r>
            <a:r>
              <a:rPr lang="en-US" dirty="0"/>
              <a:t> </a:t>
            </a:r>
            <a:r>
              <a:rPr lang="en-US" dirty="0" err="1"/>
              <a:t>ĐẦU</a:t>
            </a:r>
            <a:r>
              <a:rPr lang="en-US" dirty="0"/>
              <a:t> </a:t>
            </a:r>
            <a:r>
              <a:rPr lang="en-US" dirty="0" err="1"/>
              <a:t>NĂM</a:t>
            </a:r>
            <a:r>
              <a:rPr lang="en-US" dirty="0"/>
              <a:t> 2022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990A3A8-0332-4B90-9D46-2A7310746D1A}"/>
              </a:ext>
            </a:extLst>
          </p:cNvPr>
          <p:cNvSpPr txBox="1"/>
          <p:nvPr/>
        </p:nvSpPr>
        <p:spPr>
          <a:xfrm>
            <a:off x="591711" y="1356105"/>
            <a:ext cx="11008577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spcBef>
                <a:spcPts val="1200"/>
              </a:spcBef>
              <a:spcAft>
                <a:spcPts val="1200"/>
              </a:spcAft>
            </a:pPr>
            <a:r>
              <a:rPr lang="en-US" sz="2400" b="1" dirty="0" err="1">
                <a:solidFill>
                  <a:srgbClr val="000066"/>
                </a:solidFill>
                <a:latin typeface="Times New Roman" panose="02020603050405020304" pitchFamily="18" charset="0"/>
                <a:ea typeface="MS Mincho" panose="02020609040205080304" pitchFamily="49" charset="-128"/>
              </a:rPr>
              <a:t>PVN</a:t>
            </a:r>
            <a:r>
              <a:rPr lang="en-US" sz="2400" b="1" dirty="0">
                <a:solidFill>
                  <a:srgbClr val="000066"/>
                </a:solidFill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400" b="1" dirty="0" err="1">
                <a:solidFill>
                  <a:srgbClr val="000066"/>
                </a:solidFill>
                <a:latin typeface="Times New Roman" panose="02020603050405020304" pitchFamily="18" charset="0"/>
                <a:ea typeface="MS Mincho" panose="02020609040205080304" pitchFamily="49" charset="-128"/>
              </a:rPr>
              <a:t>đã</a:t>
            </a:r>
            <a:r>
              <a:rPr lang="en-US" sz="2400" b="1" dirty="0">
                <a:solidFill>
                  <a:srgbClr val="000066"/>
                </a:solidFill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400" b="1" dirty="0" err="1">
                <a:solidFill>
                  <a:srgbClr val="000066"/>
                </a:solidFill>
                <a:latin typeface="Times New Roman" panose="02020603050405020304" pitchFamily="18" charset="0"/>
                <a:ea typeface="MS Mincho" panose="02020609040205080304" pitchFamily="49" charset="-128"/>
              </a:rPr>
              <a:t>và</a:t>
            </a:r>
            <a:r>
              <a:rPr lang="en-US" sz="2400" b="1" dirty="0">
                <a:solidFill>
                  <a:srgbClr val="000066"/>
                </a:solidFill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400" b="1" dirty="0" err="1">
                <a:solidFill>
                  <a:srgbClr val="000066"/>
                </a:solidFill>
                <a:latin typeface="Times New Roman" panose="02020603050405020304" pitchFamily="18" charset="0"/>
                <a:ea typeface="MS Mincho" panose="02020609040205080304" pitchFamily="49" charset="-128"/>
              </a:rPr>
              <a:t>đang</a:t>
            </a:r>
            <a:r>
              <a:rPr lang="en-US" sz="2400" b="1" dirty="0">
                <a:solidFill>
                  <a:srgbClr val="000066"/>
                </a:solidFill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400" b="1" dirty="0" err="1">
                <a:solidFill>
                  <a:srgbClr val="000066"/>
                </a:solidFill>
                <a:latin typeface="Times New Roman" panose="02020603050405020304" pitchFamily="18" charset="0"/>
                <a:ea typeface="MS Mincho" panose="02020609040205080304" pitchFamily="49" charset="-128"/>
              </a:rPr>
              <a:t>tập</a:t>
            </a:r>
            <a:r>
              <a:rPr lang="en-US" sz="2400" b="1" dirty="0">
                <a:solidFill>
                  <a:srgbClr val="000066"/>
                </a:solidFill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400" b="1" dirty="0" err="1">
                <a:solidFill>
                  <a:srgbClr val="000066"/>
                </a:solidFill>
                <a:latin typeface="Times New Roman" panose="02020603050405020304" pitchFamily="18" charset="0"/>
                <a:ea typeface="MS Mincho" panose="02020609040205080304" pitchFamily="49" charset="-128"/>
              </a:rPr>
              <a:t>trung</a:t>
            </a:r>
            <a:r>
              <a:rPr lang="en-US" sz="2400" b="1" dirty="0">
                <a:solidFill>
                  <a:srgbClr val="000066"/>
                </a:solidFill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400" b="1" dirty="0" err="1">
                <a:solidFill>
                  <a:srgbClr val="000066"/>
                </a:solidFill>
                <a:latin typeface="Times New Roman" panose="02020603050405020304" pitchFamily="18" charset="0"/>
                <a:ea typeface="MS Mincho" panose="02020609040205080304" pitchFamily="49" charset="-128"/>
              </a:rPr>
              <a:t>đẩy</a:t>
            </a:r>
            <a:r>
              <a:rPr lang="en-US" sz="2400" b="1" dirty="0">
                <a:solidFill>
                  <a:srgbClr val="000066"/>
                </a:solidFill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400" b="1" dirty="0" err="1">
                <a:solidFill>
                  <a:srgbClr val="000066"/>
                </a:solidFill>
                <a:latin typeface="Times New Roman" panose="02020603050405020304" pitchFamily="18" charset="0"/>
                <a:ea typeface="MS Mincho" panose="02020609040205080304" pitchFamily="49" charset="-128"/>
              </a:rPr>
              <a:t>nhanh</a:t>
            </a:r>
            <a:r>
              <a:rPr lang="en-US" sz="2400" b="1" dirty="0">
                <a:solidFill>
                  <a:srgbClr val="000066"/>
                </a:solidFill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400" b="1" dirty="0" err="1">
                <a:solidFill>
                  <a:srgbClr val="000066"/>
                </a:solidFill>
                <a:latin typeface="Times New Roman" panose="02020603050405020304" pitchFamily="18" charset="0"/>
                <a:ea typeface="MS Mincho" panose="02020609040205080304" pitchFamily="49" charset="-128"/>
              </a:rPr>
              <a:t>tiến</a:t>
            </a:r>
            <a:r>
              <a:rPr lang="en-US" sz="2400" b="1" dirty="0">
                <a:solidFill>
                  <a:srgbClr val="000066"/>
                </a:solidFill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400" b="1" dirty="0" err="1">
                <a:solidFill>
                  <a:srgbClr val="000066"/>
                </a:solidFill>
                <a:latin typeface="Times New Roman" panose="02020603050405020304" pitchFamily="18" charset="0"/>
                <a:ea typeface="MS Mincho" panose="02020609040205080304" pitchFamily="49" charset="-128"/>
              </a:rPr>
              <a:t>độ</a:t>
            </a:r>
            <a:r>
              <a:rPr lang="en-US" sz="2400" b="1" dirty="0">
                <a:solidFill>
                  <a:srgbClr val="000066"/>
                </a:solidFill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400" b="1" dirty="0" err="1">
                <a:solidFill>
                  <a:srgbClr val="000066"/>
                </a:solidFill>
                <a:latin typeface="Times New Roman" panose="02020603050405020304" pitchFamily="18" charset="0"/>
                <a:ea typeface="MS Mincho" panose="02020609040205080304" pitchFamily="49" charset="-128"/>
              </a:rPr>
              <a:t>các</a:t>
            </a:r>
            <a:r>
              <a:rPr lang="en-US" sz="2400" b="1" dirty="0">
                <a:solidFill>
                  <a:srgbClr val="000066"/>
                </a:solidFill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400" b="1" dirty="0" err="1">
                <a:solidFill>
                  <a:srgbClr val="000066"/>
                </a:solidFill>
                <a:latin typeface="Times New Roman" panose="02020603050405020304" pitchFamily="18" charset="0"/>
                <a:ea typeface="MS Mincho" panose="02020609040205080304" pitchFamily="49" charset="-128"/>
              </a:rPr>
              <a:t>dự</a:t>
            </a:r>
            <a:r>
              <a:rPr lang="en-US" sz="2400" b="1" dirty="0">
                <a:solidFill>
                  <a:srgbClr val="000066"/>
                </a:solidFill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400" b="1" dirty="0" err="1">
                <a:solidFill>
                  <a:srgbClr val="000066"/>
                </a:solidFill>
                <a:latin typeface="Times New Roman" panose="02020603050405020304" pitchFamily="18" charset="0"/>
                <a:ea typeface="MS Mincho" panose="02020609040205080304" pitchFamily="49" charset="-128"/>
              </a:rPr>
              <a:t>án</a:t>
            </a:r>
            <a:r>
              <a:rPr lang="en-US" sz="2400" b="1" dirty="0">
                <a:solidFill>
                  <a:srgbClr val="000066"/>
                </a:solidFill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400" b="1" dirty="0" err="1">
                <a:solidFill>
                  <a:srgbClr val="000066"/>
                </a:solidFill>
                <a:latin typeface="Times New Roman" panose="02020603050405020304" pitchFamily="18" charset="0"/>
                <a:ea typeface="MS Mincho" panose="02020609040205080304" pitchFamily="49" charset="-128"/>
              </a:rPr>
              <a:t>đầu</a:t>
            </a:r>
            <a:r>
              <a:rPr lang="en-US" sz="2400" b="1" dirty="0">
                <a:solidFill>
                  <a:srgbClr val="000066"/>
                </a:solidFill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400" b="1" dirty="0" err="1">
                <a:solidFill>
                  <a:srgbClr val="000066"/>
                </a:solidFill>
                <a:latin typeface="Times New Roman" panose="02020603050405020304" pitchFamily="18" charset="0"/>
                <a:ea typeface="MS Mincho" panose="02020609040205080304" pitchFamily="49" charset="-128"/>
              </a:rPr>
              <a:t>tư</a:t>
            </a:r>
            <a:r>
              <a:rPr lang="en-US" sz="2400" b="1" dirty="0">
                <a:solidFill>
                  <a:srgbClr val="000066"/>
                </a:solidFill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400" b="1" dirty="0" err="1">
                <a:solidFill>
                  <a:srgbClr val="000066"/>
                </a:solidFill>
                <a:latin typeface="Times New Roman" panose="02020603050405020304" pitchFamily="18" charset="0"/>
                <a:ea typeface="MS Mincho" panose="02020609040205080304" pitchFamily="49" charset="-128"/>
              </a:rPr>
              <a:t>trọng</a:t>
            </a:r>
            <a:r>
              <a:rPr lang="en-US" sz="2400" b="1" dirty="0">
                <a:solidFill>
                  <a:srgbClr val="000066"/>
                </a:solidFill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400" b="1" dirty="0" err="1">
                <a:solidFill>
                  <a:srgbClr val="000066"/>
                </a:solidFill>
                <a:latin typeface="Times New Roman" panose="02020603050405020304" pitchFamily="18" charset="0"/>
                <a:ea typeface="MS Mincho" panose="02020609040205080304" pitchFamily="49" charset="-128"/>
              </a:rPr>
              <a:t>điểm</a:t>
            </a:r>
            <a:r>
              <a:rPr lang="en-US" sz="2400" b="1" dirty="0">
                <a:solidFill>
                  <a:srgbClr val="000066"/>
                </a:solidFill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400" b="1" dirty="0" err="1">
                <a:solidFill>
                  <a:srgbClr val="000066"/>
                </a:solidFill>
                <a:latin typeface="Times New Roman" panose="02020603050405020304" pitchFamily="18" charset="0"/>
                <a:ea typeface="MS Mincho" panose="02020609040205080304" pitchFamily="49" charset="-128"/>
              </a:rPr>
              <a:t>gồm</a:t>
            </a:r>
            <a:r>
              <a:rPr lang="en-US" sz="2400" b="1" dirty="0">
                <a:solidFill>
                  <a:srgbClr val="000066"/>
                </a:solidFill>
                <a:latin typeface="Times New Roman" panose="02020603050405020304" pitchFamily="18" charset="0"/>
                <a:ea typeface="MS Mincho" panose="02020609040205080304" pitchFamily="49" charset="-128"/>
              </a:rPr>
              <a:t>: </a:t>
            </a:r>
            <a:r>
              <a:rPr lang="en-US" sz="2400" b="1" dirty="0" err="1">
                <a:solidFill>
                  <a:srgbClr val="000066"/>
                </a:solidFill>
                <a:latin typeface="Times New Roman" panose="02020603050405020304" pitchFamily="18" charset="0"/>
                <a:ea typeface="MS Mincho" panose="02020609040205080304" pitchFamily="49" charset="-128"/>
              </a:rPr>
              <a:t>Chuỗi</a:t>
            </a:r>
            <a:r>
              <a:rPr lang="en-US" sz="2400" b="1" dirty="0">
                <a:solidFill>
                  <a:srgbClr val="000066"/>
                </a:solidFill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400" b="1" dirty="0" err="1">
                <a:solidFill>
                  <a:srgbClr val="000066"/>
                </a:solidFill>
                <a:latin typeface="Times New Roman" panose="02020603050405020304" pitchFamily="18" charset="0"/>
                <a:ea typeface="MS Mincho" panose="02020609040205080304" pitchFamily="49" charset="-128"/>
              </a:rPr>
              <a:t>dự</a:t>
            </a:r>
            <a:r>
              <a:rPr lang="en-US" sz="2400" b="1" dirty="0">
                <a:solidFill>
                  <a:srgbClr val="000066"/>
                </a:solidFill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400" b="1" dirty="0" err="1">
                <a:solidFill>
                  <a:srgbClr val="000066"/>
                </a:solidFill>
                <a:latin typeface="Times New Roman" panose="02020603050405020304" pitchFamily="18" charset="0"/>
                <a:ea typeface="MS Mincho" panose="02020609040205080304" pitchFamily="49" charset="-128"/>
              </a:rPr>
              <a:t>án</a:t>
            </a:r>
            <a:r>
              <a:rPr lang="en-US" sz="2400" b="1" dirty="0">
                <a:solidFill>
                  <a:srgbClr val="000066"/>
                </a:solidFill>
                <a:latin typeface="Times New Roman" panose="02020603050405020304" pitchFamily="18" charset="0"/>
                <a:ea typeface="MS Mincho" panose="02020609040205080304" pitchFamily="49" charset="-128"/>
              </a:rPr>
              <a:t> Lô B; </a:t>
            </a:r>
            <a:r>
              <a:rPr lang="en-US" sz="2400" b="1" dirty="0" err="1">
                <a:solidFill>
                  <a:srgbClr val="000066"/>
                </a:solidFill>
                <a:latin typeface="Times New Roman" panose="02020603050405020304" pitchFamily="18" charset="0"/>
                <a:ea typeface="MS Mincho" panose="02020609040205080304" pitchFamily="49" charset="-128"/>
              </a:rPr>
              <a:t>Chuỗi</a:t>
            </a:r>
            <a:r>
              <a:rPr lang="en-US" sz="2400" b="1" dirty="0">
                <a:solidFill>
                  <a:srgbClr val="000066"/>
                </a:solidFill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400" b="1" dirty="0" err="1">
                <a:solidFill>
                  <a:srgbClr val="000066"/>
                </a:solidFill>
                <a:latin typeface="Times New Roman" panose="02020603050405020304" pitchFamily="18" charset="0"/>
                <a:ea typeface="MS Mincho" panose="02020609040205080304" pitchFamily="49" charset="-128"/>
              </a:rPr>
              <a:t>dự</a:t>
            </a:r>
            <a:r>
              <a:rPr lang="en-US" sz="2400" b="1" dirty="0">
                <a:solidFill>
                  <a:srgbClr val="000066"/>
                </a:solidFill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400" b="1" dirty="0" err="1">
                <a:solidFill>
                  <a:srgbClr val="000066"/>
                </a:solidFill>
                <a:latin typeface="Times New Roman" panose="02020603050405020304" pitchFamily="18" charset="0"/>
                <a:ea typeface="MS Mincho" panose="02020609040205080304" pitchFamily="49" charset="-128"/>
              </a:rPr>
              <a:t>án</a:t>
            </a:r>
            <a:r>
              <a:rPr lang="en-US" sz="2400" b="1" dirty="0">
                <a:solidFill>
                  <a:srgbClr val="000066"/>
                </a:solidFill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400" b="1" dirty="0" err="1">
                <a:solidFill>
                  <a:srgbClr val="000066"/>
                </a:solidFill>
                <a:latin typeface="Times New Roman" panose="02020603050405020304" pitchFamily="18" charset="0"/>
                <a:ea typeface="MS Mincho" panose="02020609040205080304" pitchFamily="49" charset="-128"/>
              </a:rPr>
              <a:t>Cá</a:t>
            </a:r>
            <a:r>
              <a:rPr lang="en-US" sz="2400" b="1" dirty="0">
                <a:solidFill>
                  <a:srgbClr val="000066"/>
                </a:solidFill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400" b="1" dirty="0" err="1">
                <a:solidFill>
                  <a:srgbClr val="000066"/>
                </a:solidFill>
                <a:latin typeface="Times New Roman" panose="02020603050405020304" pitchFamily="18" charset="0"/>
                <a:ea typeface="MS Mincho" panose="02020609040205080304" pitchFamily="49" charset="-128"/>
              </a:rPr>
              <a:t>Voi</a:t>
            </a:r>
            <a:r>
              <a:rPr lang="en-US" sz="2400" b="1" dirty="0">
                <a:solidFill>
                  <a:srgbClr val="000066"/>
                </a:solidFill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400" b="1" dirty="0" err="1">
                <a:solidFill>
                  <a:srgbClr val="000066"/>
                </a:solidFill>
                <a:latin typeface="Times New Roman" panose="02020603050405020304" pitchFamily="18" charset="0"/>
                <a:ea typeface="MS Mincho" panose="02020609040205080304" pitchFamily="49" charset="-128"/>
              </a:rPr>
              <a:t>Xanh</a:t>
            </a:r>
            <a:r>
              <a:rPr lang="en-US" sz="2400" b="1" dirty="0">
                <a:solidFill>
                  <a:srgbClr val="000066"/>
                </a:solidFill>
                <a:latin typeface="Times New Roman" panose="02020603050405020304" pitchFamily="18" charset="0"/>
                <a:ea typeface="MS Mincho" panose="02020609040205080304" pitchFamily="49" charset="-128"/>
              </a:rPr>
              <a:t>, </a:t>
            </a:r>
            <a:r>
              <a:rPr lang="en-US" sz="2400" b="1" dirty="0" err="1">
                <a:solidFill>
                  <a:srgbClr val="000066"/>
                </a:solidFill>
                <a:latin typeface="Times New Roman" panose="02020603050405020304" pitchFamily="18" charset="0"/>
                <a:ea typeface="MS Mincho" panose="02020609040205080304" pitchFamily="49" charset="-128"/>
              </a:rPr>
              <a:t>các</a:t>
            </a:r>
            <a:r>
              <a:rPr lang="en-US" sz="2400" b="1" dirty="0">
                <a:solidFill>
                  <a:srgbClr val="000066"/>
                </a:solidFill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400" b="1" dirty="0" err="1">
                <a:solidFill>
                  <a:srgbClr val="000066"/>
                </a:solidFill>
                <a:latin typeface="Times New Roman" panose="02020603050405020304" pitchFamily="18" charset="0"/>
                <a:ea typeface="MS Mincho" panose="02020609040205080304" pitchFamily="49" charset="-128"/>
              </a:rPr>
              <a:t>dự</a:t>
            </a:r>
            <a:r>
              <a:rPr lang="en-US" sz="2400" b="1" dirty="0">
                <a:solidFill>
                  <a:srgbClr val="000066"/>
                </a:solidFill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400" b="1" dirty="0" err="1">
                <a:solidFill>
                  <a:srgbClr val="000066"/>
                </a:solidFill>
                <a:latin typeface="Times New Roman" panose="02020603050405020304" pitchFamily="18" charset="0"/>
                <a:ea typeface="MS Mincho" panose="02020609040205080304" pitchFamily="49" charset="-128"/>
              </a:rPr>
              <a:t>án</a:t>
            </a:r>
            <a:r>
              <a:rPr lang="en-US" sz="2400" b="1" dirty="0">
                <a:solidFill>
                  <a:srgbClr val="000066"/>
                </a:solidFill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400" b="1" dirty="0" err="1">
                <a:solidFill>
                  <a:srgbClr val="000066"/>
                </a:solidFill>
                <a:latin typeface="Times New Roman" panose="02020603050405020304" pitchFamily="18" charset="0"/>
                <a:ea typeface="MS Mincho" panose="02020609040205080304" pitchFamily="49" charset="-128"/>
              </a:rPr>
              <a:t>điện</a:t>
            </a:r>
            <a:r>
              <a:rPr lang="en-US" sz="2400" b="1" dirty="0">
                <a:solidFill>
                  <a:srgbClr val="000066"/>
                </a:solidFill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400" b="1" dirty="0" err="1">
                <a:solidFill>
                  <a:srgbClr val="000066"/>
                </a:solidFill>
                <a:latin typeface="Times New Roman" panose="02020603050405020304" pitchFamily="18" charset="0"/>
                <a:ea typeface="MS Mincho" panose="02020609040205080304" pitchFamily="49" charset="-128"/>
              </a:rPr>
              <a:t>Thái</a:t>
            </a:r>
            <a:r>
              <a:rPr lang="en-US" sz="2400" b="1" dirty="0">
                <a:solidFill>
                  <a:srgbClr val="000066"/>
                </a:solidFill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400" b="1" dirty="0" err="1">
                <a:solidFill>
                  <a:srgbClr val="000066"/>
                </a:solidFill>
                <a:latin typeface="Times New Roman" panose="02020603050405020304" pitchFamily="18" charset="0"/>
                <a:ea typeface="MS Mincho" panose="02020609040205080304" pitchFamily="49" charset="-128"/>
              </a:rPr>
              <a:t>Bình</a:t>
            </a:r>
            <a:r>
              <a:rPr lang="en-US" sz="2400" b="1" dirty="0">
                <a:solidFill>
                  <a:srgbClr val="000066"/>
                </a:solidFill>
                <a:latin typeface="Times New Roman" panose="02020603050405020304" pitchFamily="18" charset="0"/>
                <a:ea typeface="MS Mincho" panose="02020609040205080304" pitchFamily="49" charset="-128"/>
              </a:rPr>
              <a:t> 2, </a:t>
            </a:r>
            <a:r>
              <a:rPr lang="en-US" sz="2400" b="1" dirty="0" err="1">
                <a:solidFill>
                  <a:srgbClr val="000066"/>
                </a:solidFill>
                <a:latin typeface="Times New Roman" panose="02020603050405020304" pitchFamily="18" charset="0"/>
                <a:ea typeface="MS Mincho" panose="02020609040205080304" pitchFamily="49" charset="-128"/>
              </a:rPr>
              <a:t>Sông</a:t>
            </a:r>
            <a:r>
              <a:rPr lang="en-US" sz="2400" b="1" dirty="0">
                <a:solidFill>
                  <a:srgbClr val="000066"/>
                </a:solidFill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400" b="1" dirty="0" err="1">
                <a:solidFill>
                  <a:srgbClr val="000066"/>
                </a:solidFill>
                <a:latin typeface="Times New Roman" panose="02020603050405020304" pitchFamily="18" charset="0"/>
                <a:ea typeface="MS Mincho" panose="02020609040205080304" pitchFamily="49" charset="-128"/>
              </a:rPr>
              <a:t>Hậu</a:t>
            </a:r>
            <a:r>
              <a:rPr lang="en-US" sz="2400" b="1" dirty="0">
                <a:solidFill>
                  <a:srgbClr val="000066"/>
                </a:solidFill>
                <a:latin typeface="Times New Roman" panose="02020603050405020304" pitchFamily="18" charset="0"/>
                <a:ea typeface="MS Mincho" panose="02020609040205080304" pitchFamily="49" charset="-128"/>
              </a:rPr>
              <a:t> 1…. </a:t>
            </a:r>
            <a:r>
              <a:rPr lang="en-US" sz="2400" b="1" dirty="0" err="1">
                <a:solidFill>
                  <a:srgbClr val="000066"/>
                </a:solidFill>
                <a:latin typeface="Times New Roman" panose="02020603050405020304" pitchFamily="18" charset="0"/>
                <a:ea typeface="MS Mincho" panose="02020609040205080304" pitchFamily="49" charset="-128"/>
              </a:rPr>
              <a:t>Kết</a:t>
            </a:r>
            <a:r>
              <a:rPr lang="en-US" sz="2400" b="1" dirty="0">
                <a:solidFill>
                  <a:srgbClr val="000066"/>
                </a:solidFill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400" b="1" dirty="0" err="1">
                <a:solidFill>
                  <a:srgbClr val="000066"/>
                </a:solidFill>
                <a:latin typeface="Times New Roman" panose="02020603050405020304" pitchFamily="18" charset="0"/>
                <a:ea typeface="MS Mincho" panose="02020609040205080304" pitchFamily="49" charset="-128"/>
              </a:rPr>
              <a:t>quả</a:t>
            </a:r>
            <a:r>
              <a:rPr lang="en-US" sz="2400" b="1" dirty="0">
                <a:solidFill>
                  <a:srgbClr val="000066"/>
                </a:solidFill>
                <a:latin typeface="Times New Roman" panose="02020603050405020304" pitchFamily="18" charset="0"/>
                <a:ea typeface="MS Mincho" panose="02020609040205080304" pitchFamily="49" charset="-128"/>
              </a:rPr>
              <a:t> 2 </a:t>
            </a:r>
            <a:r>
              <a:rPr lang="en-US" sz="2400" b="1" dirty="0" err="1">
                <a:solidFill>
                  <a:srgbClr val="000066"/>
                </a:solidFill>
                <a:latin typeface="Times New Roman" panose="02020603050405020304" pitchFamily="18" charset="0"/>
                <a:ea typeface="MS Mincho" panose="02020609040205080304" pitchFamily="49" charset="-128"/>
              </a:rPr>
              <a:t>tháng</a:t>
            </a:r>
            <a:r>
              <a:rPr lang="en-US" sz="2400" b="1" dirty="0">
                <a:solidFill>
                  <a:srgbClr val="000066"/>
                </a:solidFill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400" b="1" dirty="0" err="1">
                <a:solidFill>
                  <a:srgbClr val="000066"/>
                </a:solidFill>
                <a:latin typeface="Times New Roman" panose="02020603050405020304" pitchFamily="18" charset="0"/>
                <a:ea typeface="MS Mincho" panose="02020609040205080304" pitchFamily="49" charset="-128"/>
              </a:rPr>
              <a:t>đầu</a:t>
            </a:r>
            <a:r>
              <a:rPr lang="en-US" sz="2400" b="1" dirty="0">
                <a:solidFill>
                  <a:srgbClr val="000066"/>
                </a:solidFill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400" b="1" dirty="0" err="1">
                <a:solidFill>
                  <a:srgbClr val="000066"/>
                </a:solidFill>
                <a:latin typeface="Times New Roman" panose="02020603050405020304" pitchFamily="18" charset="0"/>
                <a:ea typeface="MS Mincho" panose="02020609040205080304" pitchFamily="49" charset="-128"/>
              </a:rPr>
              <a:t>năm</a:t>
            </a:r>
            <a:r>
              <a:rPr lang="en-US" sz="2400" b="1" dirty="0">
                <a:solidFill>
                  <a:srgbClr val="000066"/>
                </a:solidFill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400" b="1" dirty="0" err="1">
                <a:solidFill>
                  <a:srgbClr val="000066"/>
                </a:solidFill>
                <a:latin typeface="Times New Roman" panose="02020603050405020304" pitchFamily="18" charset="0"/>
                <a:ea typeface="MS Mincho" panose="02020609040205080304" pitchFamily="49" charset="-128"/>
              </a:rPr>
              <a:t>đã</a:t>
            </a:r>
            <a:r>
              <a:rPr lang="en-US" sz="2400" b="1" dirty="0">
                <a:solidFill>
                  <a:srgbClr val="000066"/>
                </a:solidFill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400" b="1" dirty="0" err="1">
                <a:solidFill>
                  <a:srgbClr val="000066"/>
                </a:solidFill>
                <a:latin typeface="Times New Roman" panose="02020603050405020304" pitchFamily="18" charset="0"/>
                <a:ea typeface="MS Mincho" panose="02020609040205080304" pitchFamily="49" charset="-128"/>
              </a:rPr>
              <a:t>ghi</a:t>
            </a:r>
            <a:r>
              <a:rPr lang="en-US" sz="2400" b="1" dirty="0">
                <a:solidFill>
                  <a:srgbClr val="000066"/>
                </a:solidFill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400" b="1" dirty="0" err="1">
                <a:solidFill>
                  <a:srgbClr val="000066"/>
                </a:solidFill>
                <a:latin typeface="Times New Roman" panose="02020603050405020304" pitchFamily="18" charset="0"/>
                <a:ea typeface="MS Mincho" panose="02020609040205080304" pitchFamily="49" charset="-128"/>
              </a:rPr>
              <a:t>nhận</a:t>
            </a:r>
            <a:r>
              <a:rPr lang="en-US" sz="2400" b="1" dirty="0">
                <a:solidFill>
                  <a:srgbClr val="000066"/>
                </a:solidFill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400" b="1" dirty="0" err="1">
                <a:solidFill>
                  <a:srgbClr val="000066"/>
                </a:solidFill>
                <a:latin typeface="Times New Roman" panose="02020603050405020304" pitchFamily="18" charset="0"/>
                <a:ea typeface="MS Mincho" panose="02020609040205080304" pitchFamily="49" charset="-128"/>
              </a:rPr>
              <a:t>đó</a:t>
            </a:r>
            <a:r>
              <a:rPr lang="en-US" sz="2400" b="1" dirty="0">
                <a:solidFill>
                  <a:srgbClr val="000066"/>
                </a:solidFill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400" b="1" dirty="0" err="1">
                <a:solidFill>
                  <a:srgbClr val="000066"/>
                </a:solidFill>
                <a:latin typeface="Times New Roman" panose="02020603050405020304" pitchFamily="18" charset="0"/>
                <a:ea typeface="MS Mincho" panose="02020609040205080304" pitchFamily="49" charset="-128"/>
              </a:rPr>
              <a:t>là</a:t>
            </a:r>
            <a:r>
              <a:rPr lang="en-US" sz="2400" b="1" dirty="0">
                <a:solidFill>
                  <a:srgbClr val="000066"/>
                </a:solidFill>
                <a:latin typeface="Times New Roman" panose="02020603050405020304" pitchFamily="18" charset="0"/>
                <a:ea typeface="MS Mincho" panose="02020609040205080304" pitchFamily="49" charset="-128"/>
              </a:rPr>
              <a:t>: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4C21D95-06BC-4971-9B26-E89F5691FDCD}"/>
              </a:ext>
            </a:extLst>
          </p:cNvPr>
          <p:cNvSpPr txBox="1"/>
          <p:nvPr/>
        </p:nvSpPr>
        <p:spPr>
          <a:xfrm>
            <a:off x="805910" y="2942456"/>
            <a:ext cx="10677756" cy="707886"/>
          </a:xfrm>
          <a:prstGeom prst="rect">
            <a:avLst/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401638" indent="-401638" algn="just">
              <a:spcBef>
                <a:spcPts val="1200"/>
              </a:spcBef>
              <a:spcAft>
                <a:spcPts val="1200"/>
              </a:spcAft>
              <a:tabLst>
                <a:tab pos="346075" algn="l"/>
              </a:tabLst>
            </a:pPr>
            <a:r>
              <a:rPr lang="en-US" sz="2000" b="1" dirty="0">
                <a:solidFill>
                  <a:srgbClr val="000066"/>
                </a:solidFill>
                <a:latin typeface="Times New Roman" panose="02020603050405020304" pitchFamily="18" charset="0"/>
                <a:ea typeface="MS Mincho" panose="02020609040205080304" pitchFamily="49" charset="-128"/>
              </a:rPr>
              <a:t>1- </a:t>
            </a:r>
            <a:r>
              <a:rPr lang="en-US" sz="2000" b="1" dirty="0" err="1">
                <a:solidFill>
                  <a:srgbClr val="000066"/>
                </a:solidFill>
                <a:latin typeface="Times New Roman" panose="02020603050405020304" pitchFamily="18" charset="0"/>
                <a:ea typeface="MS Mincho" panose="02020609040205080304" pitchFamily="49" charset="-128"/>
              </a:rPr>
              <a:t>Dự</a:t>
            </a:r>
            <a:r>
              <a:rPr lang="en-US" sz="2000" b="1" dirty="0">
                <a:solidFill>
                  <a:srgbClr val="000066"/>
                </a:solidFill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000" b="1" dirty="0" err="1">
                <a:solidFill>
                  <a:srgbClr val="000066"/>
                </a:solidFill>
                <a:latin typeface="Times New Roman" panose="02020603050405020304" pitchFamily="18" charset="0"/>
                <a:ea typeface="MS Mincho" panose="02020609040205080304" pitchFamily="49" charset="-128"/>
              </a:rPr>
              <a:t>án</a:t>
            </a:r>
            <a:r>
              <a:rPr lang="en-US" sz="2000" b="1" dirty="0">
                <a:solidFill>
                  <a:srgbClr val="000066"/>
                </a:solidFill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000" b="1" dirty="0" err="1">
                <a:solidFill>
                  <a:srgbClr val="000066"/>
                </a:solidFill>
                <a:latin typeface="Times New Roman" panose="02020603050405020304" pitchFamily="18" charset="0"/>
                <a:ea typeface="MS Mincho" panose="02020609040205080304" pitchFamily="49" charset="-128"/>
              </a:rPr>
              <a:t>Nhiệt</a:t>
            </a:r>
            <a:r>
              <a:rPr lang="en-US" sz="2000" b="1" dirty="0">
                <a:solidFill>
                  <a:srgbClr val="000066"/>
                </a:solidFill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000" b="1" dirty="0" err="1">
                <a:solidFill>
                  <a:srgbClr val="000066"/>
                </a:solidFill>
                <a:latin typeface="Times New Roman" panose="02020603050405020304" pitchFamily="18" charset="0"/>
                <a:ea typeface="MS Mincho" panose="02020609040205080304" pitchFamily="49" charset="-128"/>
              </a:rPr>
              <a:t>điện</a:t>
            </a:r>
            <a:r>
              <a:rPr lang="en-US" sz="2000" b="1" dirty="0">
                <a:solidFill>
                  <a:srgbClr val="000066"/>
                </a:solidFill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000" b="1" dirty="0" err="1">
                <a:solidFill>
                  <a:srgbClr val="000066"/>
                </a:solidFill>
                <a:latin typeface="Times New Roman" panose="02020603050405020304" pitchFamily="18" charset="0"/>
                <a:ea typeface="MS Mincho" panose="02020609040205080304" pitchFamily="49" charset="-128"/>
              </a:rPr>
              <a:t>Thái</a:t>
            </a:r>
            <a:r>
              <a:rPr lang="en-US" sz="2000" b="1" dirty="0">
                <a:solidFill>
                  <a:srgbClr val="000066"/>
                </a:solidFill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000" b="1" dirty="0" err="1">
                <a:solidFill>
                  <a:srgbClr val="000066"/>
                </a:solidFill>
                <a:latin typeface="Times New Roman" panose="02020603050405020304" pitchFamily="18" charset="0"/>
                <a:ea typeface="MS Mincho" panose="02020609040205080304" pitchFamily="49" charset="-128"/>
              </a:rPr>
              <a:t>Bình</a:t>
            </a:r>
            <a:r>
              <a:rPr lang="en-US" sz="2000" b="1" dirty="0">
                <a:solidFill>
                  <a:srgbClr val="000066"/>
                </a:solidFill>
                <a:latin typeface="Times New Roman" panose="02020603050405020304" pitchFamily="18" charset="0"/>
                <a:ea typeface="MS Mincho" panose="02020609040205080304" pitchFamily="49" charset="-128"/>
              </a:rPr>
              <a:t> 2 </a:t>
            </a:r>
            <a:r>
              <a:rPr lang="en-US" sz="2000" b="1" dirty="0" err="1">
                <a:solidFill>
                  <a:srgbClr val="000066"/>
                </a:solidFill>
                <a:latin typeface="Times New Roman" panose="02020603050405020304" pitchFamily="18" charset="0"/>
                <a:ea typeface="MS Mincho" panose="02020609040205080304" pitchFamily="49" charset="-128"/>
              </a:rPr>
              <a:t>đã</a:t>
            </a:r>
            <a:r>
              <a:rPr lang="en-US" sz="2000" b="1" dirty="0">
                <a:solidFill>
                  <a:srgbClr val="000066"/>
                </a:solidFill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000" b="1" dirty="0" err="1">
                <a:solidFill>
                  <a:srgbClr val="000066"/>
                </a:solidFill>
                <a:latin typeface="Times New Roman" panose="02020603050405020304" pitchFamily="18" charset="0"/>
                <a:ea typeface="MS Mincho" panose="02020609040205080304" pitchFamily="49" charset="-128"/>
              </a:rPr>
              <a:t>đốt</a:t>
            </a:r>
            <a:r>
              <a:rPr lang="en-US" sz="2000" b="1" dirty="0">
                <a:solidFill>
                  <a:srgbClr val="000066"/>
                </a:solidFill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000" b="1" dirty="0" err="1">
                <a:solidFill>
                  <a:srgbClr val="000066"/>
                </a:solidFill>
                <a:latin typeface="Times New Roman" panose="02020603050405020304" pitchFamily="18" charset="0"/>
                <a:ea typeface="MS Mincho" panose="02020609040205080304" pitchFamily="49" charset="-128"/>
              </a:rPr>
              <a:t>lửa</a:t>
            </a:r>
            <a:r>
              <a:rPr lang="en-US" sz="2000" b="1" dirty="0">
                <a:solidFill>
                  <a:srgbClr val="000066"/>
                </a:solidFill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000" b="1" dirty="0" err="1">
                <a:solidFill>
                  <a:srgbClr val="000066"/>
                </a:solidFill>
                <a:latin typeface="Times New Roman" panose="02020603050405020304" pitchFamily="18" charset="0"/>
                <a:ea typeface="MS Mincho" panose="02020609040205080304" pitchFamily="49" charset="-128"/>
              </a:rPr>
              <a:t>lần</a:t>
            </a:r>
            <a:r>
              <a:rPr lang="en-US" sz="2000" b="1" dirty="0">
                <a:solidFill>
                  <a:srgbClr val="000066"/>
                </a:solidFill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000" b="1" dirty="0" err="1">
                <a:solidFill>
                  <a:srgbClr val="000066"/>
                </a:solidFill>
                <a:latin typeface="Times New Roman" panose="02020603050405020304" pitchFamily="18" charset="0"/>
                <a:ea typeface="MS Mincho" panose="02020609040205080304" pitchFamily="49" charset="-128"/>
              </a:rPr>
              <a:t>đầu</a:t>
            </a:r>
            <a:r>
              <a:rPr lang="en-US" sz="2000" b="1" dirty="0">
                <a:solidFill>
                  <a:srgbClr val="000066"/>
                </a:solidFill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000" b="1" dirty="0" err="1">
                <a:solidFill>
                  <a:srgbClr val="000066"/>
                </a:solidFill>
                <a:latin typeface="Times New Roman" panose="02020603050405020304" pitchFamily="18" charset="0"/>
                <a:ea typeface="MS Mincho" panose="02020609040205080304" pitchFamily="49" charset="-128"/>
              </a:rPr>
              <a:t>bằng</a:t>
            </a:r>
            <a:r>
              <a:rPr lang="en-US" sz="2000" b="1" dirty="0">
                <a:solidFill>
                  <a:srgbClr val="000066"/>
                </a:solidFill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000" b="1" dirty="0" err="1">
                <a:solidFill>
                  <a:srgbClr val="000066"/>
                </a:solidFill>
                <a:latin typeface="Times New Roman" panose="02020603050405020304" pitchFamily="18" charset="0"/>
                <a:ea typeface="MS Mincho" panose="02020609040205080304" pitchFamily="49" charset="-128"/>
              </a:rPr>
              <a:t>dầu</a:t>
            </a:r>
            <a:r>
              <a:rPr lang="en-US" sz="2000" b="1" dirty="0">
                <a:solidFill>
                  <a:srgbClr val="000066"/>
                </a:solidFill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000" b="1" dirty="0" err="1">
                <a:solidFill>
                  <a:srgbClr val="000066"/>
                </a:solidFill>
                <a:latin typeface="Times New Roman" panose="02020603050405020304" pitchFamily="18" charset="0"/>
                <a:ea typeface="MS Mincho" panose="02020609040205080304" pitchFamily="49" charset="-128"/>
              </a:rPr>
              <a:t>thành</a:t>
            </a:r>
            <a:r>
              <a:rPr lang="en-US" sz="2000" b="1" dirty="0">
                <a:solidFill>
                  <a:srgbClr val="000066"/>
                </a:solidFill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000" b="1" dirty="0" err="1">
                <a:solidFill>
                  <a:srgbClr val="000066"/>
                </a:solidFill>
                <a:latin typeface="Times New Roman" panose="02020603050405020304" pitchFamily="18" charset="0"/>
                <a:ea typeface="MS Mincho" panose="02020609040205080304" pitchFamily="49" charset="-128"/>
              </a:rPr>
              <a:t>công</a:t>
            </a:r>
            <a:r>
              <a:rPr lang="en-US" sz="2000" b="1" dirty="0">
                <a:solidFill>
                  <a:srgbClr val="000066"/>
                </a:solidFill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000" b="1" dirty="0" err="1">
                <a:solidFill>
                  <a:srgbClr val="000066"/>
                </a:solidFill>
                <a:latin typeface="Times New Roman" panose="02020603050405020304" pitchFamily="18" charset="0"/>
                <a:ea typeface="MS Mincho" panose="02020609040205080304" pitchFamily="49" charset="-128"/>
              </a:rPr>
              <a:t>Tổ</a:t>
            </a:r>
            <a:r>
              <a:rPr lang="en-US" sz="2000" b="1" dirty="0">
                <a:solidFill>
                  <a:srgbClr val="000066"/>
                </a:solidFill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000" b="1" dirty="0" err="1">
                <a:solidFill>
                  <a:srgbClr val="000066"/>
                </a:solidFill>
                <a:latin typeface="Times New Roman" panose="02020603050405020304" pitchFamily="18" charset="0"/>
                <a:ea typeface="MS Mincho" panose="02020609040205080304" pitchFamily="49" charset="-128"/>
              </a:rPr>
              <a:t>máy</a:t>
            </a:r>
            <a:r>
              <a:rPr lang="en-US" sz="2000" b="1" dirty="0">
                <a:solidFill>
                  <a:srgbClr val="000066"/>
                </a:solidFill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000" b="1" dirty="0" err="1">
                <a:solidFill>
                  <a:srgbClr val="000066"/>
                </a:solidFill>
                <a:latin typeface="Times New Roman" panose="02020603050405020304" pitchFamily="18" charset="0"/>
                <a:ea typeface="MS Mincho" panose="02020609040205080304" pitchFamily="49" charset="-128"/>
              </a:rPr>
              <a:t>số</a:t>
            </a:r>
            <a:r>
              <a:rPr lang="en-US" sz="2000" b="1" dirty="0">
                <a:solidFill>
                  <a:srgbClr val="000066"/>
                </a:solidFill>
                <a:latin typeface="Times New Roman" panose="02020603050405020304" pitchFamily="18" charset="0"/>
                <a:ea typeface="MS Mincho" panose="02020609040205080304" pitchFamily="49" charset="-128"/>
              </a:rPr>
              <a:t> 1 </a:t>
            </a:r>
            <a:r>
              <a:rPr lang="en-US" sz="2000" b="1" dirty="0" err="1">
                <a:solidFill>
                  <a:srgbClr val="000066"/>
                </a:solidFill>
                <a:latin typeface="Times New Roman" panose="02020603050405020304" pitchFamily="18" charset="0"/>
                <a:ea typeface="MS Mincho" panose="02020609040205080304" pitchFamily="49" charset="-128"/>
              </a:rPr>
              <a:t>vào</a:t>
            </a:r>
            <a:r>
              <a:rPr lang="en-US" sz="2000" b="1" dirty="0">
                <a:solidFill>
                  <a:srgbClr val="000066"/>
                </a:solidFill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000" b="1" dirty="0" err="1">
                <a:solidFill>
                  <a:srgbClr val="000066"/>
                </a:solidFill>
                <a:latin typeface="Times New Roman" panose="02020603050405020304" pitchFamily="18" charset="0"/>
                <a:ea typeface="MS Mincho" panose="02020609040205080304" pitchFamily="49" charset="-128"/>
              </a:rPr>
              <a:t>ngày</a:t>
            </a:r>
            <a:r>
              <a:rPr lang="en-US" sz="2000" b="1" dirty="0">
                <a:solidFill>
                  <a:srgbClr val="000066"/>
                </a:solidFill>
                <a:latin typeface="Times New Roman" panose="02020603050405020304" pitchFamily="18" charset="0"/>
                <a:ea typeface="MS Mincho" panose="02020609040205080304" pitchFamily="49" charset="-128"/>
              </a:rPr>
              <a:t> 23/02/2022;</a:t>
            </a:r>
            <a:endParaRPr lang="en-US" sz="2000" dirty="0">
              <a:solidFill>
                <a:srgbClr val="000066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3C819A9-E39B-4055-9C59-503B23D67B66}"/>
              </a:ext>
            </a:extLst>
          </p:cNvPr>
          <p:cNvSpPr txBox="1"/>
          <p:nvPr/>
        </p:nvSpPr>
        <p:spPr>
          <a:xfrm>
            <a:off x="805909" y="3828115"/>
            <a:ext cx="10677756" cy="1015663"/>
          </a:xfrm>
          <a:prstGeom prst="rect">
            <a:avLst/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defPPr>
              <a:defRPr lang="en-US"/>
            </a:defPPr>
            <a:lvl1pPr marL="401638" indent="-401638" algn="just">
              <a:spcBef>
                <a:spcPts val="1200"/>
              </a:spcBef>
              <a:spcAft>
                <a:spcPts val="1200"/>
              </a:spcAft>
              <a:tabLst>
                <a:tab pos="346075" algn="l"/>
              </a:tabLst>
              <a:defRPr sz="2000" b="1">
                <a:solidFill>
                  <a:srgbClr val="0000CC"/>
                </a:solidFill>
                <a:latin typeface="Times New Roman" panose="02020603050405020304" pitchFamily="18" charset="0"/>
                <a:ea typeface="MS Mincho" panose="02020609040205080304" pitchFamily="49" charset="-128"/>
              </a:defRPr>
            </a:lvl1pPr>
            <a:lvl2pPr>
              <a:defRPr>
                <a:solidFill>
                  <a:schemeClr val="dk1"/>
                </a:solidFill>
              </a:defRPr>
            </a:lvl2pPr>
            <a:lvl3pPr>
              <a:defRPr>
                <a:solidFill>
                  <a:schemeClr val="dk1"/>
                </a:solidFill>
              </a:defRPr>
            </a:lvl3pPr>
            <a:lvl4pPr>
              <a:defRPr>
                <a:solidFill>
                  <a:schemeClr val="dk1"/>
                </a:solidFill>
              </a:defRPr>
            </a:lvl4pPr>
            <a:lvl5pPr>
              <a:defRPr>
                <a:solidFill>
                  <a:schemeClr val="dk1"/>
                </a:solidFill>
              </a:defRPr>
            </a:lvl5pPr>
            <a:lvl6pPr>
              <a:defRPr>
                <a:solidFill>
                  <a:schemeClr val="dk1"/>
                </a:solidFill>
              </a:defRPr>
            </a:lvl6pPr>
            <a:lvl7pPr>
              <a:defRPr>
                <a:solidFill>
                  <a:schemeClr val="dk1"/>
                </a:solidFill>
              </a:defRPr>
            </a:lvl7pPr>
            <a:lvl8pPr>
              <a:defRPr>
                <a:solidFill>
                  <a:schemeClr val="dk1"/>
                </a:solidFill>
              </a:defRPr>
            </a:lvl8pPr>
            <a:lvl9pPr>
              <a:defRPr>
                <a:solidFill>
                  <a:schemeClr val="dk1"/>
                </a:solidFill>
              </a:defRPr>
            </a:lvl9pPr>
          </a:lstStyle>
          <a:p>
            <a:r>
              <a:rPr lang="en-US" dirty="0">
                <a:solidFill>
                  <a:srgbClr val="000066"/>
                </a:solidFill>
              </a:rPr>
              <a:t>2- </a:t>
            </a:r>
            <a:r>
              <a:rPr lang="en-US" dirty="0" err="1">
                <a:solidFill>
                  <a:srgbClr val="000066"/>
                </a:solidFill>
              </a:rPr>
              <a:t>Dự</a:t>
            </a:r>
            <a:r>
              <a:rPr lang="en-US" dirty="0">
                <a:solidFill>
                  <a:srgbClr val="000066"/>
                </a:solidFill>
              </a:rPr>
              <a:t> </a:t>
            </a:r>
            <a:r>
              <a:rPr lang="en-US" dirty="0" err="1">
                <a:solidFill>
                  <a:srgbClr val="000066"/>
                </a:solidFill>
              </a:rPr>
              <a:t>án</a:t>
            </a:r>
            <a:r>
              <a:rPr lang="en-US" dirty="0">
                <a:solidFill>
                  <a:srgbClr val="000066"/>
                </a:solidFill>
              </a:rPr>
              <a:t> </a:t>
            </a:r>
            <a:r>
              <a:rPr lang="en-US" dirty="0" err="1">
                <a:solidFill>
                  <a:srgbClr val="000066"/>
                </a:solidFill>
              </a:rPr>
              <a:t>Nhiệt</a:t>
            </a:r>
            <a:r>
              <a:rPr lang="en-US" dirty="0">
                <a:solidFill>
                  <a:srgbClr val="000066"/>
                </a:solidFill>
              </a:rPr>
              <a:t> </a:t>
            </a:r>
            <a:r>
              <a:rPr lang="en-US" dirty="0" err="1">
                <a:solidFill>
                  <a:srgbClr val="000066"/>
                </a:solidFill>
              </a:rPr>
              <a:t>điện</a:t>
            </a:r>
            <a:r>
              <a:rPr lang="en-US" dirty="0">
                <a:solidFill>
                  <a:srgbClr val="000066"/>
                </a:solidFill>
              </a:rPr>
              <a:t> </a:t>
            </a:r>
            <a:r>
              <a:rPr lang="en-US" dirty="0" err="1">
                <a:solidFill>
                  <a:srgbClr val="000066"/>
                </a:solidFill>
              </a:rPr>
              <a:t>Sông</a:t>
            </a:r>
            <a:r>
              <a:rPr lang="en-US" dirty="0">
                <a:solidFill>
                  <a:srgbClr val="000066"/>
                </a:solidFill>
              </a:rPr>
              <a:t> </a:t>
            </a:r>
            <a:r>
              <a:rPr lang="en-US" dirty="0" err="1">
                <a:solidFill>
                  <a:srgbClr val="000066"/>
                </a:solidFill>
              </a:rPr>
              <a:t>Hậu</a:t>
            </a:r>
            <a:r>
              <a:rPr lang="en-US" dirty="0">
                <a:solidFill>
                  <a:srgbClr val="000066"/>
                </a:solidFill>
              </a:rPr>
              <a:t> 1 </a:t>
            </a:r>
            <a:r>
              <a:rPr lang="en-US" dirty="0" err="1">
                <a:solidFill>
                  <a:srgbClr val="000066"/>
                </a:solidFill>
              </a:rPr>
              <a:t>đã</a:t>
            </a:r>
            <a:r>
              <a:rPr lang="en-US" dirty="0">
                <a:solidFill>
                  <a:srgbClr val="000066"/>
                </a:solidFill>
              </a:rPr>
              <a:t> </a:t>
            </a:r>
            <a:r>
              <a:rPr lang="en-US" dirty="0" err="1">
                <a:solidFill>
                  <a:srgbClr val="000066"/>
                </a:solidFill>
              </a:rPr>
              <a:t>hoàn</a:t>
            </a:r>
            <a:r>
              <a:rPr lang="en-US" dirty="0">
                <a:solidFill>
                  <a:srgbClr val="000066"/>
                </a:solidFill>
              </a:rPr>
              <a:t> </a:t>
            </a:r>
            <a:r>
              <a:rPr lang="en-US" dirty="0" err="1">
                <a:solidFill>
                  <a:srgbClr val="000066"/>
                </a:solidFill>
              </a:rPr>
              <a:t>thành</a:t>
            </a:r>
            <a:r>
              <a:rPr lang="en-US" dirty="0">
                <a:solidFill>
                  <a:srgbClr val="000066"/>
                </a:solidFill>
              </a:rPr>
              <a:t> </a:t>
            </a:r>
            <a:r>
              <a:rPr lang="en-US" dirty="0" err="1">
                <a:solidFill>
                  <a:srgbClr val="000066"/>
                </a:solidFill>
              </a:rPr>
              <a:t>chạy</a:t>
            </a:r>
            <a:r>
              <a:rPr lang="en-US" dirty="0">
                <a:solidFill>
                  <a:srgbClr val="000066"/>
                </a:solidFill>
              </a:rPr>
              <a:t> </a:t>
            </a:r>
            <a:r>
              <a:rPr lang="en-US" dirty="0" err="1">
                <a:solidFill>
                  <a:srgbClr val="000066"/>
                </a:solidFill>
              </a:rPr>
              <a:t>thử</a:t>
            </a:r>
            <a:r>
              <a:rPr lang="en-US" dirty="0">
                <a:solidFill>
                  <a:srgbClr val="000066"/>
                </a:solidFill>
              </a:rPr>
              <a:t> </a:t>
            </a:r>
            <a:r>
              <a:rPr lang="en-US" dirty="0" err="1">
                <a:solidFill>
                  <a:srgbClr val="000066"/>
                </a:solidFill>
              </a:rPr>
              <a:t>nghiệm</a:t>
            </a:r>
            <a:r>
              <a:rPr lang="en-US" dirty="0">
                <a:solidFill>
                  <a:srgbClr val="000066"/>
                </a:solidFill>
              </a:rPr>
              <a:t>- </a:t>
            </a:r>
            <a:r>
              <a:rPr lang="en-US" dirty="0" err="1">
                <a:solidFill>
                  <a:srgbClr val="000066"/>
                </a:solidFill>
              </a:rPr>
              <a:t>đáp</a:t>
            </a:r>
            <a:r>
              <a:rPr lang="en-US" dirty="0">
                <a:solidFill>
                  <a:srgbClr val="000066"/>
                </a:solidFill>
              </a:rPr>
              <a:t> </a:t>
            </a:r>
            <a:r>
              <a:rPr lang="en-US" dirty="0" err="1">
                <a:solidFill>
                  <a:srgbClr val="000066"/>
                </a:solidFill>
              </a:rPr>
              <a:t>ứng</a:t>
            </a:r>
            <a:r>
              <a:rPr lang="en-US" dirty="0">
                <a:solidFill>
                  <a:srgbClr val="000066"/>
                </a:solidFill>
              </a:rPr>
              <a:t> </a:t>
            </a:r>
            <a:r>
              <a:rPr lang="en-US" dirty="0" err="1">
                <a:solidFill>
                  <a:srgbClr val="000066"/>
                </a:solidFill>
              </a:rPr>
              <a:t>đúng</a:t>
            </a:r>
            <a:r>
              <a:rPr lang="en-US" dirty="0">
                <a:solidFill>
                  <a:srgbClr val="000066"/>
                </a:solidFill>
              </a:rPr>
              <a:t> </a:t>
            </a:r>
            <a:r>
              <a:rPr lang="en-US" dirty="0" err="1">
                <a:solidFill>
                  <a:srgbClr val="000066"/>
                </a:solidFill>
              </a:rPr>
              <a:t>yêu</a:t>
            </a:r>
            <a:r>
              <a:rPr lang="en-US" dirty="0">
                <a:solidFill>
                  <a:srgbClr val="000066"/>
                </a:solidFill>
              </a:rPr>
              <a:t> </a:t>
            </a:r>
            <a:r>
              <a:rPr lang="en-US" dirty="0" err="1">
                <a:solidFill>
                  <a:srgbClr val="000066"/>
                </a:solidFill>
              </a:rPr>
              <a:t>cầu</a:t>
            </a:r>
            <a:r>
              <a:rPr lang="en-US" dirty="0">
                <a:solidFill>
                  <a:srgbClr val="000066"/>
                </a:solidFill>
              </a:rPr>
              <a:t>/</a:t>
            </a:r>
            <a:r>
              <a:rPr lang="en-US" dirty="0" err="1">
                <a:solidFill>
                  <a:srgbClr val="000066"/>
                </a:solidFill>
              </a:rPr>
              <a:t>quy</a:t>
            </a:r>
            <a:r>
              <a:rPr lang="en-US" dirty="0">
                <a:solidFill>
                  <a:srgbClr val="000066"/>
                </a:solidFill>
              </a:rPr>
              <a:t> </a:t>
            </a:r>
            <a:r>
              <a:rPr lang="en-US" dirty="0" err="1">
                <a:solidFill>
                  <a:srgbClr val="000066"/>
                </a:solidFill>
              </a:rPr>
              <a:t>định</a:t>
            </a:r>
            <a:r>
              <a:rPr lang="en-US" dirty="0">
                <a:solidFill>
                  <a:srgbClr val="000066"/>
                </a:solidFill>
              </a:rPr>
              <a:t> </a:t>
            </a:r>
            <a:r>
              <a:rPr lang="en-US" dirty="0" err="1">
                <a:solidFill>
                  <a:srgbClr val="000066"/>
                </a:solidFill>
              </a:rPr>
              <a:t>của</a:t>
            </a:r>
            <a:r>
              <a:rPr lang="en-US" dirty="0">
                <a:solidFill>
                  <a:srgbClr val="000066"/>
                </a:solidFill>
              </a:rPr>
              <a:t> A0 </a:t>
            </a:r>
            <a:r>
              <a:rPr lang="en-US" dirty="0" err="1">
                <a:solidFill>
                  <a:srgbClr val="000066"/>
                </a:solidFill>
              </a:rPr>
              <a:t>và</a:t>
            </a:r>
            <a:r>
              <a:rPr lang="en-US" dirty="0">
                <a:solidFill>
                  <a:srgbClr val="000066"/>
                </a:solidFill>
              </a:rPr>
              <a:t> </a:t>
            </a:r>
            <a:r>
              <a:rPr lang="en-US" dirty="0" err="1">
                <a:solidFill>
                  <a:srgbClr val="000066"/>
                </a:solidFill>
              </a:rPr>
              <a:t>Nhà</a:t>
            </a:r>
            <a:r>
              <a:rPr lang="en-US" dirty="0">
                <a:solidFill>
                  <a:srgbClr val="000066"/>
                </a:solidFill>
              </a:rPr>
              <a:t> </a:t>
            </a:r>
            <a:r>
              <a:rPr lang="en-US" dirty="0" err="1">
                <a:solidFill>
                  <a:srgbClr val="000066"/>
                </a:solidFill>
              </a:rPr>
              <a:t>máy</a:t>
            </a:r>
            <a:r>
              <a:rPr lang="en-US" dirty="0">
                <a:solidFill>
                  <a:srgbClr val="000066"/>
                </a:solidFill>
              </a:rPr>
              <a:t> </a:t>
            </a:r>
            <a:r>
              <a:rPr lang="en-US" dirty="0" err="1">
                <a:solidFill>
                  <a:srgbClr val="000066"/>
                </a:solidFill>
              </a:rPr>
              <a:t>nhiệt</a:t>
            </a:r>
            <a:r>
              <a:rPr lang="en-US" dirty="0">
                <a:solidFill>
                  <a:srgbClr val="000066"/>
                </a:solidFill>
              </a:rPr>
              <a:t> </a:t>
            </a:r>
            <a:r>
              <a:rPr lang="en-US" dirty="0" err="1">
                <a:solidFill>
                  <a:srgbClr val="000066"/>
                </a:solidFill>
              </a:rPr>
              <a:t>điện</a:t>
            </a:r>
            <a:r>
              <a:rPr lang="en-US" dirty="0">
                <a:solidFill>
                  <a:srgbClr val="000066"/>
                </a:solidFill>
              </a:rPr>
              <a:t> </a:t>
            </a:r>
            <a:r>
              <a:rPr lang="en-US" dirty="0" err="1">
                <a:solidFill>
                  <a:srgbClr val="000066"/>
                </a:solidFill>
              </a:rPr>
              <a:t>Sông</a:t>
            </a:r>
            <a:r>
              <a:rPr lang="en-US" dirty="0">
                <a:solidFill>
                  <a:srgbClr val="000066"/>
                </a:solidFill>
              </a:rPr>
              <a:t> </a:t>
            </a:r>
            <a:r>
              <a:rPr lang="en-US" dirty="0" err="1">
                <a:solidFill>
                  <a:srgbClr val="000066"/>
                </a:solidFill>
              </a:rPr>
              <a:t>Hậu</a:t>
            </a:r>
            <a:r>
              <a:rPr lang="en-US" dirty="0">
                <a:solidFill>
                  <a:srgbClr val="000066"/>
                </a:solidFill>
              </a:rPr>
              <a:t> 1 </a:t>
            </a:r>
            <a:r>
              <a:rPr lang="en-US" dirty="0" err="1">
                <a:solidFill>
                  <a:srgbClr val="000066"/>
                </a:solidFill>
              </a:rPr>
              <a:t>đã</a:t>
            </a:r>
            <a:r>
              <a:rPr lang="en-US" dirty="0">
                <a:solidFill>
                  <a:srgbClr val="000066"/>
                </a:solidFill>
              </a:rPr>
              <a:t> </a:t>
            </a:r>
            <a:r>
              <a:rPr lang="en-US" dirty="0" err="1">
                <a:solidFill>
                  <a:srgbClr val="000066"/>
                </a:solidFill>
              </a:rPr>
              <a:t>sẵn</a:t>
            </a:r>
            <a:r>
              <a:rPr lang="en-US" dirty="0">
                <a:solidFill>
                  <a:srgbClr val="000066"/>
                </a:solidFill>
              </a:rPr>
              <a:t> </a:t>
            </a:r>
            <a:r>
              <a:rPr lang="en-US" dirty="0" err="1">
                <a:solidFill>
                  <a:srgbClr val="000066"/>
                </a:solidFill>
              </a:rPr>
              <a:t>sàng</a:t>
            </a:r>
            <a:r>
              <a:rPr lang="en-US" dirty="0">
                <a:solidFill>
                  <a:srgbClr val="000066"/>
                </a:solidFill>
              </a:rPr>
              <a:t> </a:t>
            </a:r>
            <a:r>
              <a:rPr lang="en-US" dirty="0" err="1">
                <a:solidFill>
                  <a:srgbClr val="000066"/>
                </a:solidFill>
              </a:rPr>
              <a:t>vận</a:t>
            </a:r>
            <a:r>
              <a:rPr lang="en-US" dirty="0">
                <a:solidFill>
                  <a:srgbClr val="000066"/>
                </a:solidFill>
              </a:rPr>
              <a:t> </a:t>
            </a:r>
            <a:r>
              <a:rPr lang="en-US" dirty="0" err="1">
                <a:solidFill>
                  <a:srgbClr val="000066"/>
                </a:solidFill>
              </a:rPr>
              <a:t>hành</a:t>
            </a:r>
            <a:r>
              <a:rPr lang="en-US" dirty="0">
                <a:solidFill>
                  <a:srgbClr val="000066"/>
                </a:solidFill>
              </a:rPr>
              <a:t> </a:t>
            </a:r>
            <a:r>
              <a:rPr lang="en-US" dirty="0" err="1">
                <a:solidFill>
                  <a:srgbClr val="000066"/>
                </a:solidFill>
              </a:rPr>
              <a:t>thương</a:t>
            </a:r>
            <a:r>
              <a:rPr lang="en-US" dirty="0">
                <a:solidFill>
                  <a:srgbClr val="000066"/>
                </a:solidFill>
              </a:rPr>
              <a:t> </a:t>
            </a:r>
            <a:r>
              <a:rPr lang="en-US" dirty="0" err="1">
                <a:solidFill>
                  <a:srgbClr val="000066"/>
                </a:solidFill>
              </a:rPr>
              <a:t>mại</a:t>
            </a:r>
            <a:r>
              <a:rPr lang="en-US" dirty="0">
                <a:solidFill>
                  <a:srgbClr val="000066"/>
                </a:solidFill>
              </a:rPr>
              <a:t> </a:t>
            </a:r>
            <a:r>
              <a:rPr lang="en-US" dirty="0" err="1">
                <a:solidFill>
                  <a:srgbClr val="000066"/>
                </a:solidFill>
              </a:rPr>
              <a:t>cả</a:t>
            </a:r>
            <a:r>
              <a:rPr lang="en-US" dirty="0">
                <a:solidFill>
                  <a:srgbClr val="000066"/>
                </a:solidFill>
              </a:rPr>
              <a:t> 02 </a:t>
            </a:r>
            <a:r>
              <a:rPr lang="en-US" dirty="0" err="1">
                <a:solidFill>
                  <a:srgbClr val="000066"/>
                </a:solidFill>
              </a:rPr>
              <a:t>tổ</a:t>
            </a:r>
            <a:r>
              <a:rPr lang="en-US" dirty="0">
                <a:solidFill>
                  <a:srgbClr val="000066"/>
                </a:solidFill>
              </a:rPr>
              <a:t> </a:t>
            </a:r>
            <a:r>
              <a:rPr lang="en-US" dirty="0" err="1">
                <a:solidFill>
                  <a:srgbClr val="000066"/>
                </a:solidFill>
              </a:rPr>
              <a:t>máy</a:t>
            </a:r>
            <a:r>
              <a:rPr lang="en-US" dirty="0">
                <a:solidFill>
                  <a:srgbClr val="000066"/>
                </a:solidFill>
              </a:rPr>
              <a:t> </a:t>
            </a:r>
            <a:r>
              <a:rPr lang="en-US" dirty="0" err="1">
                <a:solidFill>
                  <a:srgbClr val="000066"/>
                </a:solidFill>
              </a:rPr>
              <a:t>vào</a:t>
            </a:r>
            <a:r>
              <a:rPr lang="en-US" dirty="0">
                <a:solidFill>
                  <a:srgbClr val="000066"/>
                </a:solidFill>
              </a:rPr>
              <a:t> </a:t>
            </a:r>
            <a:r>
              <a:rPr lang="en-US" dirty="0" err="1">
                <a:solidFill>
                  <a:srgbClr val="000066"/>
                </a:solidFill>
              </a:rPr>
              <a:t>cuối</a:t>
            </a:r>
            <a:r>
              <a:rPr lang="en-US" dirty="0">
                <a:solidFill>
                  <a:srgbClr val="000066"/>
                </a:solidFill>
              </a:rPr>
              <a:t> </a:t>
            </a:r>
            <a:r>
              <a:rPr lang="en-US" dirty="0" err="1">
                <a:solidFill>
                  <a:srgbClr val="000066"/>
                </a:solidFill>
              </a:rPr>
              <a:t>tháng</a:t>
            </a:r>
            <a:r>
              <a:rPr lang="en-US" dirty="0">
                <a:solidFill>
                  <a:srgbClr val="000066"/>
                </a:solidFill>
              </a:rPr>
              <a:t> 3/2022;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1052B27-9F3A-44DD-B9F2-9B81BA2BD54C}"/>
              </a:ext>
            </a:extLst>
          </p:cNvPr>
          <p:cNvSpPr txBox="1"/>
          <p:nvPr/>
        </p:nvSpPr>
        <p:spPr>
          <a:xfrm>
            <a:off x="805909" y="5025808"/>
            <a:ext cx="10677756" cy="707886"/>
          </a:xfrm>
          <a:prstGeom prst="rect">
            <a:avLst/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defPPr>
              <a:defRPr lang="en-US"/>
            </a:defPPr>
            <a:lvl1pPr marL="401638" indent="-401638" algn="just">
              <a:spcBef>
                <a:spcPts val="1200"/>
              </a:spcBef>
              <a:spcAft>
                <a:spcPts val="1200"/>
              </a:spcAft>
              <a:tabLst>
                <a:tab pos="346075" algn="l"/>
              </a:tabLst>
              <a:defRPr sz="2000" b="1">
                <a:solidFill>
                  <a:srgbClr val="0000CC"/>
                </a:solidFill>
                <a:latin typeface="Times New Roman" panose="02020603050405020304" pitchFamily="18" charset="0"/>
                <a:ea typeface="MS Mincho" panose="02020609040205080304" pitchFamily="49" charset="-128"/>
              </a:defRPr>
            </a:lvl1pPr>
            <a:lvl2pPr>
              <a:defRPr>
                <a:solidFill>
                  <a:schemeClr val="dk1"/>
                </a:solidFill>
              </a:defRPr>
            </a:lvl2pPr>
            <a:lvl3pPr>
              <a:defRPr>
                <a:solidFill>
                  <a:schemeClr val="dk1"/>
                </a:solidFill>
              </a:defRPr>
            </a:lvl3pPr>
            <a:lvl4pPr>
              <a:defRPr>
                <a:solidFill>
                  <a:schemeClr val="dk1"/>
                </a:solidFill>
              </a:defRPr>
            </a:lvl4pPr>
            <a:lvl5pPr>
              <a:defRPr>
                <a:solidFill>
                  <a:schemeClr val="dk1"/>
                </a:solidFill>
              </a:defRPr>
            </a:lvl5pPr>
            <a:lvl6pPr>
              <a:defRPr>
                <a:solidFill>
                  <a:schemeClr val="dk1"/>
                </a:solidFill>
              </a:defRPr>
            </a:lvl6pPr>
            <a:lvl7pPr>
              <a:defRPr>
                <a:solidFill>
                  <a:schemeClr val="dk1"/>
                </a:solidFill>
              </a:defRPr>
            </a:lvl7pPr>
            <a:lvl8pPr>
              <a:defRPr>
                <a:solidFill>
                  <a:schemeClr val="dk1"/>
                </a:solidFill>
              </a:defRPr>
            </a:lvl8pPr>
            <a:lvl9pPr>
              <a:defRPr>
                <a:solidFill>
                  <a:schemeClr val="dk1"/>
                </a:solidFill>
              </a:defRPr>
            </a:lvl9pPr>
          </a:lstStyle>
          <a:p>
            <a:r>
              <a:rPr lang="en-US" dirty="0">
                <a:solidFill>
                  <a:srgbClr val="000066"/>
                </a:solidFill>
              </a:rPr>
              <a:t>3- </a:t>
            </a:r>
            <a:r>
              <a:rPr lang="en-US" dirty="0" err="1">
                <a:solidFill>
                  <a:srgbClr val="000066"/>
                </a:solidFill>
              </a:rPr>
              <a:t>Dự</a:t>
            </a:r>
            <a:r>
              <a:rPr lang="en-US" dirty="0">
                <a:solidFill>
                  <a:srgbClr val="000066"/>
                </a:solidFill>
              </a:rPr>
              <a:t> </a:t>
            </a:r>
            <a:r>
              <a:rPr lang="en-US" dirty="0" err="1">
                <a:solidFill>
                  <a:srgbClr val="000066"/>
                </a:solidFill>
              </a:rPr>
              <a:t>án</a:t>
            </a:r>
            <a:r>
              <a:rPr lang="en-US" dirty="0">
                <a:solidFill>
                  <a:srgbClr val="000066"/>
                </a:solidFill>
              </a:rPr>
              <a:t> </a:t>
            </a:r>
            <a:r>
              <a:rPr lang="en-US" dirty="0" err="1">
                <a:solidFill>
                  <a:srgbClr val="000066"/>
                </a:solidFill>
              </a:rPr>
              <a:t>Nhiệt</a:t>
            </a:r>
            <a:r>
              <a:rPr lang="en-US" dirty="0">
                <a:solidFill>
                  <a:srgbClr val="000066"/>
                </a:solidFill>
              </a:rPr>
              <a:t> </a:t>
            </a:r>
            <a:r>
              <a:rPr lang="en-US" dirty="0" err="1">
                <a:solidFill>
                  <a:srgbClr val="000066"/>
                </a:solidFill>
              </a:rPr>
              <a:t>điện</a:t>
            </a:r>
            <a:r>
              <a:rPr lang="en-US" dirty="0">
                <a:solidFill>
                  <a:srgbClr val="000066"/>
                </a:solidFill>
              </a:rPr>
              <a:t> </a:t>
            </a:r>
            <a:r>
              <a:rPr lang="en-US" dirty="0" err="1">
                <a:solidFill>
                  <a:srgbClr val="000066"/>
                </a:solidFill>
              </a:rPr>
              <a:t>Nhơn</a:t>
            </a:r>
            <a:r>
              <a:rPr lang="en-US" dirty="0">
                <a:solidFill>
                  <a:srgbClr val="000066"/>
                </a:solidFill>
              </a:rPr>
              <a:t> </a:t>
            </a:r>
            <a:r>
              <a:rPr lang="en-US" dirty="0" err="1">
                <a:solidFill>
                  <a:srgbClr val="000066"/>
                </a:solidFill>
              </a:rPr>
              <a:t>Trạch</a:t>
            </a:r>
            <a:r>
              <a:rPr lang="en-US" dirty="0">
                <a:solidFill>
                  <a:srgbClr val="000066"/>
                </a:solidFill>
              </a:rPr>
              <a:t> 3, 4 </a:t>
            </a:r>
            <a:r>
              <a:rPr lang="en-US" dirty="0" err="1">
                <a:solidFill>
                  <a:srgbClr val="000066"/>
                </a:solidFill>
              </a:rPr>
              <a:t>đã</a:t>
            </a:r>
            <a:r>
              <a:rPr lang="en-US" dirty="0">
                <a:solidFill>
                  <a:srgbClr val="000066"/>
                </a:solidFill>
              </a:rPr>
              <a:t> </a:t>
            </a:r>
            <a:r>
              <a:rPr lang="en-US" dirty="0" err="1">
                <a:solidFill>
                  <a:srgbClr val="000066"/>
                </a:solidFill>
              </a:rPr>
              <a:t>hoàn</a:t>
            </a:r>
            <a:r>
              <a:rPr lang="en-US" dirty="0">
                <a:solidFill>
                  <a:srgbClr val="000066"/>
                </a:solidFill>
              </a:rPr>
              <a:t> </a:t>
            </a:r>
            <a:r>
              <a:rPr lang="en-US" dirty="0" err="1">
                <a:solidFill>
                  <a:srgbClr val="000066"/>
                </a:solidFill>
              </a:rPr>
              <a:t>thành</a:t>
            </a:r>
            <a:r>
              <a:rPr lang="en-US" dirty="0">
                <a:solidFill>
                  <a:srgbClr val="000066"/>
                </a:solidFill>
              </a:rPr>
              <a:t> </a:t>
            </a:r>
            <a:r>
              <a:rPr lang="en-US" dirty="0" err="1">
                <a:solidFill>
                  <a:srgbClr val="000066"/>
                </a:solidFill>
              </a:rPr>
              <a:t>các</a:t>
            </a:r>
            <a:r>
              <a:rPr lang="en-US" dirty="0">
                <a:solidFill>
                  <a:srgbClr val="000066"/>
                </a:solidFill>
              </a:rPr>
              <a:t> </a:t>
            </a:r>
            <a:r>
              <a:rPr lang="en-US" dirty="0" err="1">
                <a:solidFill>
                  <a:srgbClr val="000066"/>
                </a:solidFill>
              </a:rPr>
              <a:t>công</a:t>
            </a:r>
            <a:r>
              <a:rPr lang="en-US" dirty="0">
                <a:solidFill>
                  <a:srgbClr val="000066"/>
                </a:solidFill>
              </a:rPr>
              <a:t> </a:t>
            </a:r>
            <a:r>
              <a:rPr lang="en-US" dirty="0" err="1">
                <a:solidFill>
                  <a:srgbClr val="000066"/>
                </a:solidFill>
              </a:rPr>
              <a:t>việc</a:t>
            </a:r>
            <a:r>
              <a:rPr lang="en-US" dirty="0">
                <a:solidFill>
                  <a:srgbClr val="000066"/>
                </a:solidFill>
              </a:rPr>
              <a:t> </a:t>
            </a:r>
            <a:r>
              <a:rPr lang="en-US" dirty="0" err="1">
                <a:solidFill>
                  <a:srgbClr val="000066"/>
                </a:solidFill>
              </a:rPr>
              <a:t>liên</a:t>
            </a:r>
            <a:r>
              <a:rPr lang="en-US" dirty="0">
                <a:solidFill>
                  <a:srgbClr val="000066"/>
                </a:solidFill>
              </a:rPr>
              <a:t> </a:t>
            </a:r>
            <a:r>
              <a:rPr lang="en-US" dirty="0" err="1">
                <a:solidFill>
                  <a:srgbClr val="000066"/>
                </a:solidFill>
              </a:rPr>
              <a:t>quan</a:t>
            </a:r>
            <a:r>
              <a:rPr lang="en-US" dirty="0">
                <a:solidFill>
                  <a:srgbClr val="000066"/>
                </a:solidFill>
              </a:rPr>
              <a:t> </a:t>
            </a:r>
            <a:r>
              <a:rPr lang="en-US" dirty="0" err="1">
                <a:solidFill>
                  <a:srgbClr val="000066"/>
                </a:solidFill>
              </a:rPr>
              <a:t>đến</a:t>
            </a:r>
            <a:r>
              <a:rPr lang="en-US" dirty="0">
                <a:solidFill>
                  <a:srgbClr val="000066"/>
                </a:solidFill>
              </a:rPr>
              <a:t> </a:t>
            </a:r>
            <a:r>
              <a:rPr lang="en-US" dirty="0" err="1">
                <a:solidFill>
                  <a:srgbClr val="000066"/>
                </a:solidFill>
              </a:rPr>
              <a:t>hợp</a:t>
            </a:r>
            <a:r>
              <a:rPr lang="en-US" dirty="0">
                <a:solidFill>
                  <a:srgbClr val="000066"/>
                </a:solidFill>
              </a:rPr>
              <a:t> </a:t>
            </a:r>
            <a:r>
              <a:rPr lang="en-US" dirty="0" err="1">
                <a:solidFill>
                  <a:srgbClr val="000066"/>
                </a:solidFill>
              </a:rPr>
              <a:t>đồng</a:t>
            </a:r>
            <a:r>
              <a:rPr lang="en-US" dirty="0">
                <a:solidFill>
                  <a:srgbClr val="000066"/>
                </a:solidFill>
              </a:rPr>
              <a:t> EPC </a:t>
            </a:r>
            <a:r>
              <a:rPr lang="en-US" dirty="0" err="1">
                <a:solidFill>
                  <a:srgbClr val="000066"/>
                </a:solidFill>
              </a:rPr>
              <a:t>và</a:t>
            </a:r>
            <a:r>
              <a:rPr lang="en-US" dirty="0">
                <a:solidFill>
                  <a:srgbClr val="000066"/>
                </a:solidFill>
              </a:rPr>
              <a:t> </a:t>
            </a:r>
            <a:r>
              <a:rPr lang="en-US" dirty="0" err="1">
                <a:solidFill>
                  <a:srgbClr val="000066"/>
                </a:solidFill>
              </a:rPr>
              <a:t>sẵn</a:t>
            </a:r>
            <a:r>
              <a:rPr lang="en-US" dirty="0">
                <a:solidFill>
                  <a:srgbClr val="000066"/>
                </a:solidFill>
              </a:rPr>
              <a:t> </a:t>
            </a:r>
            <a:r>
              <a:rPr lang="en-US" dirty="0" err="1">
                <a:solidFill>
                  <a:srgbClr val="000066"/>
                </a:solidFill>
              </a:rPr>
              <a:t>sàng</a:t>
            </a:r>
            <a:r>
              <a:rPr lang="en-US" dirty="0">
                <a:solidFill>
                  <a:srgbClr val="000066"/>
                </a:solidFill>
              </a:rPr>
              <a:t> </a:t>
            </a:r>
            <a:r>
              <a:rPr lang="en-US" dirty="0" err="1">
                <a:solidFill>
                  <a:srgbClr val="000066"/>
                </a:solidFill>
              </a:rPr>
              <a:t>ký</a:t>
            </a:r>
            <a:r>
              <a:rPr lang="en-US" dirty="0">
                <a:solidFill>
                  <a:srgbClr val="000066"/>
                </a:solidFill>
              </a:rPr>
              <a:t> </a:t>
            </a:r>
            <a:r>
              <a:rPr lang="en-US" dirty="0" err="1">
                <a:solidFill>
                  <a:srgbClr val="000066"/>
                </a:solidFill>
              </a:rPr>
              <a:t>hợp</a:t>
            </a:r>
            <a:r>
              <a:rPr lang="en-US" dirty="0">
                <a:solidFill>
                  <a:srgbClr val="000066"/>
                </a:solidFill>
              </a:rPr>
              <a:t> </a:t>
            </a:r>
            <a:r>
              <a:rPr lang="en-US" dirty="0" err="1">
                <a:solidFill>
                  <a:srgbClr val="000066"/>
                </a:solidFill>
              </a:rPr>
              <a:t>đồng</a:t>
            </a:r>
            <a:r>
              <a:rPr lang="en-US" dirty="0">
                <a:solidFill>
                  <a:srgbClr val="000066"/>
                </a:solidFill>
              </a:rPr>
              <a:t> EPC </a:t>
            </a:r>
            <a:r>
              <a:rPr lang="en-US" dirty="0" err="1">
                <a:solidFill>
                  <a:srgbClr val="000066"/>
                </a:solidFill>
              </a:rPr>
              <a:t>dự</a:t>
            </a:r>
            <a:r>
              <a:rPr lang="en-US" dirty="0">
                <a:solidFill>
                  <a:srgbClr val="000066"/>
                </a:solidFill>
              </a:rPr>
              <a:t> </a:t>
            </a:r>
            <a:r>
              <a:rPr lang="en-US" dirty="0" err="1">
                <a:solidFill>
                  <a:srgbClr val="000066"/>
                </a:solidFill>
              </a:rPr>
              <a:t>kiến</a:t>
            </a:r>
            <a:r>
              <a:rPr lang="en-US" dirty="0">
                <a:solidFill>
                  <a:srgbClr val="000066"/>
                </a:solidFill>
              </a:rPr>
              <a:t> </a:t>
            </a:r>
            <a:r>
              <a:rPr lang="en-US" dirty="0" err="1">
                <a:solidFill>
                  <a:srgbClr val="000066"/>
                </a:solidFill>
              </a:rPr>
              <a:t>vào</a:t>
            </a:r>
            <a:r>
              <a:rPr lang="en-US" dirty="0">
                <a:solidFill>
                  <a:srgbClr val="000066"/>
                </a:solidFill>
              </a:rPr>
              <a:t> </a:t>
            </a:r>
            <a:r>
              <a:rPr lang="en-US" dirty="0" err="1">
                <a:solidFill>
                  <a:srgbClr val="000066"/>
                </a:solidFill>
              </a:rPr>
              <a:t>ngày</a:t>
            </a:r>
            <a:r>
              <a:rPr lang="en-US" dirty="0">
                <a:solidFill>
                  <a:srgbClr val="000066"/>
                </a:solidFill>
              </a:rPr>
              <a:t> 14/3/2022.</a:t>
            </a:r>
          </a:p>
        </p:txBody>
      </p:sp>
    </p:spTree>
    <p:extLst>
      <p:ext uri="{BB962C8B-B14F-4D97-AF65-F5344CB8AC3E}">
        <p14:creationId xmlns:p14="http://schemas.microsoft.com/office/powerpoint/2010/main" val="149089758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138" y="0"/>
            <a:ext cx="850472" cy="741723"/>
          </a:xfrm>
          <a:prstGeom prst="rect">
            <a:avLst/>
          </a:prstGeom>
        </p:spPr>
      </p:pic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1BC3A6FC-9B83-48DE-B529-65C1982FDA2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11863925"/>
              </p:ext>
            </p:extLst>
          </p:nvPr>
        </p:nvGraphicFramePr>
        <p:xfrm>
          <a:off x="367990" y="996777"/>
          <a:ext cx="11318490" cy="5683265"/>
        </p:xfrm>
        <a:graphic>
          <a:graphicData uri="http://schemas.openxmlformats.org/drawingml/2006/table">
            <a:tbl>
              <a:tblPr firstRow="1" firstCol="1" bandRow="1"/>
              <a:tblGrid>
                <a:gridCol w="756582">
                  <a:extLst>
                    <a:ext uri="{9D8B030D-6E8A-4147-A177-3AD203B41FA5}">
                      <a16:colId xmlns:a16="http://schemas.microsoft.com/office/drawing/2014/main" val="4170168509"/>
                    </a:ext>
                  </a:extLst>
                </a:gridCol>
                <a:gridCol w="2724665">
                  <a:extLst>
                    <a:ext uri="{9D8B030D-6E8A-4147-A177-3AD203B41FA5}">
                      <a16:colId xmlns:a16="http://schemas.microsoft.com/office/drawing/2014/main" val="612603517"/>
                    </a:ext>
                  </a:extLst>
                </a:gridCol>
                <a:gridCol w="1178887">
                  <a:extLst>
                    <a:ext uri="{9D8B030D-6E8A-4147-A177-3AD203B41FA5}">
                      <a16:colId xmlns:a16="http://schemas.microsoft.com/office/drawing/2014/main" val="2567415002"/>
                    </a:ext>
                  </a:extLst>
                </a:gridCol>
                <a:gridCol w="1282628">
                  <a:extLst>
                    <a:ext uri="{9D8B030D-6E8A-4147-A177-3AD203B41FA5}">
                      <a16:colId xmlns:a16="http://schemas.microsoft.com/office/drawing/2014/main" val="1809121673"/>
                    </a:ext>
                  </a:extLst>
                </a:gridCol>
                <a:gridCol w="1343932">
                  <a:extLst>
                    <a:ext uri="{9D8B030D-6E8A-4147-A177-3AD203B41FA5}">
                      <a16:colId xmlns:a16="http://schemas.microsoft.com/office/drawing/2014/main" val="1048104066"/>
                    </a:ext>
                  </a:extLst>
                </a:gridCol>
                <a:gridCol w="1343932">
                  <a:extLst>
                    <a:ext uri="{9D8B030D-6E8A-4147-A177-3AD203B41FA5}">
                      <a16:colId xmlns:a16="http://schemas.microsoft.com/office/drawing/2014/main" val="740571111"/>
                    </a:ext>
                  </a:extLst>
                </a:gridCol>
                <a:gridCol w="1343932">
                  <a:extLst>
                    <a:ext uri="{9D8B030D-6E8A-4147-A177-3AD203B41FA5}">
                      <a16:colId xmlns:a16="http://schemas.microsoft.com/office/drawing/2014/main" val="2514621327"/>
                    </a:ext>
                  </a:extLst>
                </a:gridCol>
                <a:gridCol w="1343932">
                  <a:extLst>
                    <a:ext uri="{9D8B030D-6E8A-4147-A177-3AD203B41FA5}">
                      <a16:colId xmlns:a16="http://schemas.microsoft.com/office/drawing/2014/main" val="594183572"/>
                    </a:ext>
                  </a:extLst>
                </a:gridCol>
              </a:tblGrid>
              <a:tr h="295749">
                <a:tc rowSpan="2"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TT</a:t>
                      </a:r>
                      <a:endParaRPr lang="en-US" sz="1800" dirty="0">
                        <a:solidFill>
                          <a:srgbClr val="002B82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3343" marR="63343" marT="0" marB="0" anchor="ctr">
                    <a:lnL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n-US" sz="1800" b="1" dirty="0" err="1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Chỉ</a:t>
                      </a:r>
                      <a:r>
                        <a:rPr lang="en-US" sz="1800" b="1" dirty="0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1800" b="1" dirty="0" err="1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tiêu</a:t>
                      </a:r>
                      <a:endParaRPr lang="en-US" sz="1800" dirty="0">
                        <a:solidFill>
                          <a:srgbClr val="002B82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3343" marR="63343" marT="0" marB="0" anchor="ctr">
                    <a:lnL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n-US" sz="1800" b="1" dirty="0" err="1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Đơn</a:t>
                      </a:r>
                      <a:r>
                        <a:rPr lang="en-US" sz="1800" b="1" dirty="0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1800" b="1" dirty="0" err="1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vị</a:t>
                      </a:r>
                      <a:r>
                        <a:rPr lang="en-US" sz="1800" b="1" dirty="0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br>
                        <a:rPr lang="en-US" sz="1800" b="1" dirty="0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</a:br>
                      <a:r>
                        <a:rPr lang="en-US" sz="1800" b="1" dirty="0" err="1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tính</a:t>
                      </a:r>
                      <a:endParaRPr lang="en-US" sz="1800" dirty="0">
                        <a:solidFill>
                          <a:srgbClr val="002B82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3343" marR="63343" marT="0" marB="0" anchor="ctr">
                    <a:lnL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n-US" sz="1800" b="1" dirty="0" err="1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Thực</a:t>
                      </a:r>
                      <a:r>
                        <a:rPr lang="en-US" sz="1800" b="1" dirty="0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1800" b="1" dirty="0" err="1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hiện</a:t>
                      </a:r>
                      <a:r>
                        <a:rPr lang="en-US" sz="1800" b="1" dirty="0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1800" b="1" dirty="0" err="1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năm</a:t>
                      </a:r>
                      <a:r>
                        <a:rPr lang="en-US" sz="1800" b="1" dirty="0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2021</a:t>
                      </a:r>
                      <a:endParaRPr lang="en-US" sz="1800" dirty="0">
                        <a:solidFill>
                          <a:srgbClr val="002B82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3343" marR="63343" marT="0" marB="0" anchor="ctr">
                    <a:lnL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n-US" sz="1800" b="1" dirty="0" err="1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Kế</a:t>
                      </a:r>
                      <a:r>
                        <a:rPr lang="en-US" sz="1800" b="1" dirty="0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1800" b="1" dirty="0" err="1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hoạch</a:t>
                      </a:r>
                      <a:r>
                        <a:rPr lang="en-US" sz="1800" b="1" dirty="0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 </a:t>
                      </a:r>
                      <a:r>
                        <a:rPr lang="en-US" sz="1800" b="1" dirty="0" err="1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năm</a:t>
                      </a:r>
                      <a:r>
                        <a:rPr lang="en-US" sz="1800" b="1" dirty="0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2022</a:t>
                      </a:r>
                      <a:endParaRPr lang="en-US" sz="1800" dirty="0">
                        <a:solidFill>
                          <a:srgbClr val="002B82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3343" marR="63343" marT="0" marB="0" anchor="ctr">
                    <a:lnL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n-US" sz="1800" b="1" u="sng" dirty="0" err="1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Dự</a:t>
                      </a:r>
                      <a:r>
                        <a:rPr lang="en-US" sz="1800" b="1" u="sng" dirty="0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1800" b="1" u="sng" dirty="0" err="1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kiến</a:t>
                      </a:r>
                      <a:r>
                        <a:rPr lang="en-US" sz="1800" b="1" u="sng" dirty="0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br>
                        <a:rPr lang="en-US" sz="1800" b="1" u="sng" dirty="0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</a:br>
                      <a:r>
                        <a:rPr lang="en-US" sz="1800" b="1" u="sng" dirty="0" err="1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năm</a:t>
                      </a:r>
                      <a:r>
                        <a:rPr lang="en-US" sz="1800" b="1" u="sng" dirty="0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2022</a:t>
                      </a:r>
                    </a:p>
                  </a:txBody>
                  <a:tcPr marL="63343" marR="63343" marT="0" marB="0" anchor="ctr">
                    <a:lnL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2000" b="1" i="1" dirty="0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So </a:t>
                      </a:r>
                      <a:r>
                        <a:rPr lang="en-US" sz="2000" b="1" i="1" dirty="0" err="1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sánh</a:t>
                      </a:r>
                      <a:endParaRPr lang="en-US" sz="2000" b="1" dirty="0">
                        <a:solidFill>
                          <a:srgbClr val="002B82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3343" marR="63343" marT="0" marB="0" anchor="ctr">
                    <a:lnL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58020612"/>
                  </a:ext>
                </a:extLst>
              </a:tr>
              <a:tr h="849041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i="1" dirty="0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TH </a:t>
                      </a:r>
                      <a:r>
                        <a:rPr lang="en-US" sz="1800" b="1" i="1" dirty="0" err="1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năm</a:t>
                      </a:r>
                      <a:r>
                        <a:rPr lang="en-US" sz="1800" b="1" i="1" dirty="0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1800" b="1" i="1" dirty="0" err="1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với</a:t>
                      </a:r>
                      <a:r>
                        <a:rPr lang="en-US" sz="1800" b="1" i="1" dirty="0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KH </a:t>
                      </a:r>
                      <a:r>
                        <a:rPr lang="en-US" sz="1800" b="1" i="1" dirty="0" err="1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năm</a:t>
                      </a:r>
                      <a:r>
                        <a:rPr lang="en-US" sz="1800" b="1" i="1" dirty="0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2022</a:t>
                      </a:r>
                      <a:endParaRPr lang="en-US" sz="1800" b="1" dirty="0">
                        <a:solidFill>
                          <a:srgbClr val="002B82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3343" marR="63343" marT="0" marB="0" anchor="ctr">
                    <a:lnL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i="1" dirty="0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TH </a:t>
                      </a:r>
                      <a:r>
                        <a:rPr lang="en-US" sz="1800" b="1" i="1" dirty="0" err="1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năm</a:t>
                      </a:r>
                      <a:r>
                        <a:rPr lang="en-US" sz="1800" b="1" i="1" dirty="0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2022 so </a:t>
                      </a:r>
                      <a:r>
                        <a:rPr lang="en-US" sz="1800" b="1" i="1" dirty="0" err="1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với</a:t>
                      </a:r>
                      <a:r>
                        <a:rPr lang="en-US" sz="1800" b="1" i="1" dirty="0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1800" b="1" i="1" dirty="0" err="1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năm</a:t>
                      </a:r>
                      <a:r>
                        <a:rPr lang="en-US" sz="1800" b="1" i="1" dirty="0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2021</a:t>
                      </a:r>
                      <a:endParaRPr lang="en-US" sz="1800" b="1" dirty="0">
                        <a:solidFill>
                          <a:srgbClr val="002B82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3343" marR="63343" marT="0" marB="0" anchor="ctr">
                    <a:lnL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28637042"/>
                  </a:ext>
                </a:extLst>
              </a:tr>
              <a:tr h="270776">
                <a:tc>
                  <a:txBody>
                    <a:bodyPr/>
                    <a:lstStyle/>
                    <a:p>
                      <a:pPr algn="ctr"/>
                      <a:r>
                        <a:rPr lang="en-US" sz="1800" b="1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A</a:t>
                      </a:r>
                      <a:endParaRPr lang="en-US" sz="1800">
                        <a:solidFill>
                          <a:srgbClr val="002B82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3343" marR="63343" marT="0" marB="0" anchor="ctr">
                    <a:lnL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B</a:t>
                      </a:r>
                      <a:endParaRPr lang="en-US" sz="1800" dirty="0">
                        <a:solidFill>
                          <a:srgbClr val="002B82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3343" marR="63343" marT="0" marB="0" anchor="ctr">
                    <a:lnL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C</a:t>
                      </a:r>
                      <a:endParaRPr lang="en-US" sz="1800">
                        <a:solidFill>
                          <a:srgbClr val="002B82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3343" marR="63343" marT="0" marB="0" anchor="ctr">
                    <a:lnL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</a:t>
                      </a:r>
                      <a:endParaRPr lang="en-US" sz="1800" dirty="0">
                        <a:solidFill>
                          <a:srgbClr val="002B82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3343" marR="63343" marT="0" marB="0" anchor="ctr">
                    <a:lnL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</a:t>
                      </a:r>
                      <a:endParaRPr lang="en-US" sz="1800" dirty="0">
                        <a:solidFill>
                          <a:srgbClr val="002B82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3343" marR="63343" marT="0" marB="0" anchor="ctr">
                    <a:lnL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u="sng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3</a:t>
                      </a:r>
                    </a:p>
                  </a:txBody>
                  <a:tcPr marL="63343" marR="63343" marT="0" marB="0" anchor="ctr">
                    <a:lnL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4=3/2</a:t>
                      </a:r>
                      <a:endParaRPr lang="en-US" sz="1800" dirty="0">
                        <a:solidFill>
                          <a:srgbClr val="002B82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3343" marR="63343" marT="0" marB="0" anchor="ctr">
                    <a:lnL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5=3/1</a:t>
                      </a:r>
                      <a:endParaRPr lang="en-US" sz="1800" dirty="0">
                        <a:solidFill>
                          <a:srgbClr val="002B82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3343" marR="63343" marT="0" marB="0" anchor="ctr">
                    <a:lnL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34299174"/>
                  </a:ext>
                </a:extLst>
              </a:tr>
              <a:tr h="636780">
                <a:tc>
                  <a:txBody>
                    <a:bodyPr/>
                    <a:lstStyle/>
                    <a:p>
                      <a:pPr algn="ctr"/>
                      <a:r>
                        <a:rPr lang="en-US" sz="1800" b="1" u="none" dirty="0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</a:t>
                      </a:r>
                    </a:p>
                  </a:txBody>
                  <a:tcPr marL="63343" marR="63343" marT="0" marB="0" anchor="b">
                    <a:lnL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b="1" u="none" dirty="0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Gia </a:t>
                      </a:r>
                      <a:r>
                        <a:rPr lang="en-US" sz="1800" b="1" u="none" dirty="0" err="1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tăng</a:t>
                      </a:r>
                      <a:r>
                        <a:rPr lang="en-US" sz="1800" b="1" u="none" dirty="0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1800" b="1" u="none" dirty="0" err="1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trữ</a:t>
                      </a:r>
                      <a:r>
                        <a:rPr lang="en-US" sz="1800" b="1" u="none" dirty="0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1800" b="1" u="none" dirty="0" err="1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lượng</a:t>
                      </a:r>
                      <a:r>
                        <a:rPr lang="en-US" sz="1800" b="1" u="none" dirty="0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1800" b="1" u="none" dirty="0" err="1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dầu</a:t>
                      </a:r>
                      <a:r>
                        <a:rPr lang="en-US" sz="1800" b="1" u="none" dirty="0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1800" b="1" u="none" dirty="0" err="1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khí</a:t>
                      </a:r>
                      <a:endParaRPr lang="en-US" sz="1800" b="1" u="none" dirty="0">
                        <a:solidFill>
                          <a:srgbClr val="002B82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3343" marR="63343" marT="0" marB="0" anchor="b">
                    <a:lnL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u="none" dirty="0" err="1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Tr.tấn</a:t>
                      </a:r>
                      <a:r>
                        <a:rPr lang="en-US" sz="1800" b="1" u="none" dirty="0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br>
                        <a:rPr lang="en-US" sz="1800" b="1" u="none" dirty="0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</a:br>
                      <a:r>
                        <a:rPr lang="en-US" sz="1800" b="1" u="none" dirty="0" err="1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quy</a:t>
                      </a:r>
                      <a:r>
                        <a:rPr lang="en-US" sz="1800" b="1" u="none" dirty="0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1800" b="1" u="none" dirty="0" err="1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đổi</a:t>
                      </a:r>
                      <a:endParaRPr lang="en-US" sz="1800" b="1" u="none" dirty="0">
                        <a:solidFill>
                          <a:srgbClr val="002B82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3343" marR="63343" marT="0" marB="0" anchor="b">
                    <a:lnL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800" b="1" u="none" dirty="0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14,15</a:t>
                      </a:r>
                    </a:p>
                  </a:txBody>
                  <a:tcPr marL="63343" marR="63343" marT="0" marB="0" anchor="b">
                    <a:lnL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800" b="1" u="none" dirty="0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10-18</a:t>
                      </a:r>
                    </a:p>
                  </a:txBody>
                  <a:tcPr marL="63343" marR="63343" marT="0" marB="0" anchor="b">
                    <a:lnL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800" b="1" u="sng" dirty="0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10-18</a:t>
                      </a:r>
                    </a:p>
                  </a:txBody>
                  <a:tcPr marL="63343" marR="63343" marT="0" marB="0" anchor="b">
                    <a:lnL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800" b="1" u="none" dirty="0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100%</a:t>
                      </a:r>
                    </a:p>
                  </a:txBody>
                  <a:tcPr marL="63343" marR="63343" marT="0" marB="0" anchor="b">
                    <a:lnL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800" b="1" u="none" dirty="0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100%</a:t>
                      </a:r>
                    </a:p>
                  </a:txBody>
                  <a:tcPr marL="63343" marR="63343" marT="0" marB="0" anchor="b">
                    <a:lnL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52595656"/>
                  </a:ext>
                </a:extLst>
              </a:tr>
              <a:tr h="424521">
                <a:tc>
                  <a:txBody>
                    <a:bodyPr/>
                    <a:lstStyle/>
                    <a:p>
                      <a:pPr algn="ctr"/>
                      <a:r>
                        <a:rPr lang="en-US" sz="1800" b="1" u="none" dirty="0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</a:t>
                      </a:r>
                    </a:p>
                  </a:txBody>
                  <a:tcPr marL="63343" marR="63343" marT="0" marB="0" anchor="b">
                    <a:lnL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b="1" u="none" dirty="0" err="1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Khai</a:t>
                      </a:r>
                      <a:r>
                        <a:rPr lang="en-US" sz="1800" b="1" u="none" dirty="0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1800" b="1" u="none" dirty="0" err="1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thác</a:t>
                      </a:r>
                      <a:r>
                        <a:rPr lang="en-US" sz="1800" b="1" u="none" dirty="0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1800" b="1" u="none" dirty="0" err="1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dầu</a:t>
                      </a:r>
                      <a:r>
                        <a:rPr lang="en-US" sz="1800" b="1" u="none" dirty="0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1800" b="1" u="none" dirty="0" err="1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thô</a:t>
                      </a:r>
                      <a:r>
                        <a:rPr lang="en-US" sz="1800" b="1" u="none" dirty="0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</a:p>
                  </a:txBody>
                  <a:tcPr marL="63343" marR="63343" marT="0" marB="0" anchor="b">
                    <a:lnL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u="none" dirty="0" err="1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Triệu</a:t>
                      </a:r>
                      <a:r>
                        <a:rPr lang="en-US" sz="1800" b="1" u="none" dirty="0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1800" b="1" u="none" dirty="0" err="1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tấn</a:t>
                      </a:r>
                      <a:endParaRPr lang="en-US" sz="1800" b="1" u="none" dirty="0">
                        <a:solidFill>
                          <a:srgbClr val="002B82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3343" marR="63343" marT="0" marB="0" anchor="b">
                    <a:lnL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800" b="1" u="none" dirty="0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10,97</a:t>
                      </a:r>
                    </a:p>
                  </a:txBody>
                  <a:tcPr marL="63343" marR="63343" marT="0" marB="0" anchor="b">
                    <a:lnL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800" b="1" u="none" dirty="0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8,74</a:t>
                      </a:r>
                    </a:p>
                  </a:txBody>
                  <a:tcPr marL="63343" marR="63343" marT="0" marB="0" anchor="b">
                    <a:lnL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800" b="1" u="sng" dirty="0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9,22</a:t>
                      </a:r>
                    </a:p>
                  </a:txBody>
                  <a:tcPr marL="63343" marR="63343" marT="0" marB="0" anchor="b">
                    <a:lnL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2B82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+mn-cs"/>
                        </a:rPr>
                        <a:t>106%</a:t>
                      </a:r>
                    </a:p>
                  </a:txBody>
                  <a:tcPr marL="63343" marR="63343" marT="0" marB="0" anchor="b">
                    <a:lnL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800" b="1" u="none" dirty="0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84%</a:t>
                      </a:r>
                    </a:p>
                  </a:txBody>
                  <a:tcPr marL="63343" marR="63343" marT="0" marB="0" anchor="b">
                    <a:lnL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93670963"/>
                  </a:ext>
                </a:extLst>
              </a:tr>
              <a:tr h="270776">
                <a:tc>
                  <a:txBody>
                    <a:bodyPr/>
                    <a:lstStyle/>
                    <a:p>
                      <a:pPr algn="ctr"/>
                      <a:r>
                        <a:rPr lang="en-US" sz="1800" b="1" u="none" dirty="0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63343" marR="63343" marT="0" marB="0" anchor="b">
                    <a:lnL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b="1" u="none" dirty="0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- </a:t>
                      </a:r>
                      <a:r>
                        <a:rPr lang="en-US" sz="1800" b="1" u="none" dirty="0" err="1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Trong</a:t>
                      </a:r>
                      <a:r>
                        <a:rPr lang="en-US" sz="1800" b="1" u="none" dirty="0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1800" b="1" u="none" dirty="0" err="1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nước</a:t>
                      </a:r>
                      <a:endParaRPr lang="en-US" sz="1800" b="1" u="none" dirty="0">
                        <a:solidFill>
                          <a:srgbClr val="002B82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3343" marR="63343" marT="0" marB="0" anchor="b">
                    <a:lnL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u="none" dirty="0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"</a:t>
                      </a:r>
                    </a:p>
                  </a:txBody>
                  <a:tcPr marL="63343" marR="63343" marT="0" marB="0" anchor="b">
                    <a:lnL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800" b="1" u="none" dirty="0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9,10</a:t>
                      </a:r>
                    </a:p>
                  </a:txBody>
                  <a:tcPr marL="63343" marR="63343" marT="0" marB="0" anchor="b">
                    <a:lnL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800" b="1" u="none" dirty="0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7,04</a:t>
                      </a:r>
                    </a:p>
                  </a:txBody>
                  <a:tcPr marL="63343" marR="63343" marT="0" marB="0" anchor="b">
                    <a:lnL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800" b="1" u="sng" dirty="0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7,52</a:t>
                      </a:r>
                    </a:p>
                  </a:txBody>
                  <a:tcPr marL="63343" marR="63343" marT="0" marB="0" anchor="b">
                    <a:lnL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2B82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+mn-cs"/>
                        </a:rPr>
                        <a:t>107%</a:t>
                      </a:r>
                    </a:p>
                  </a:txBody>
                  <a:tcPr marL="63343" marR="63343" marT="0" marB="0" anchor="b">
                    <a:lnL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800" b="1" u="none" dirty="0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83%</a:t>
                      </a:r>
                    </a:p>
                  </a:txBody>
                  <a:tcPr marL="63343" marR="63343" marT="0" marB="0" anchor="b">
                    <a:lnL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61406522"/>
                  </a:ext>
                </a:extLst>
              </a:tr>
              <a:tr h="270776">
                <a:tc>
                  <a:txBody>
                    <a:bodyPr/>
                    <a:lstStyle/>
                    <a:p>
                      <a:pPr algn="ctr"/>
                      <a:r>
                        <a:rPr lang="en-US" sz="1800" b="1" u="none" dirty="0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63343" marR="63343" marT="0" marB="0" anchor="b">
                    <a:lnL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b="1" u="none" dirty="0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- </a:t>
                      </a:r>
                      <a:r>
                        <a:rPr lang="en-US" sz="1800" b="1" u="none" dirty="0" err="1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Nước</a:t>
                      </a:r>
                      <a:r>
                        <a:rPr lang="en-US" sz="1800" b="1" u="none" dirty="0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1800" b="1" u="none" dirty="0" err="1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ngoài</a:t>
                      </a:r>
                      <a:endParaRPr lang="en-US" sz="1800" b="1" u="none" dirty="0">
                        <a:solidFill>
                          <a:srgbClr val="002B82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3343" marR="63343" marT="0" marB="0" anchor="b">
                    <a:lnL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u="none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"</a:t>
                      </a:r>
                    </a:p>
                  </a:txBody>
                  <a:tcPr marL="63343" marR="63343" marT="0" marB="0" anchor="b">
                    <a:lnL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800" b="1" u="none" dirty="0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1,87</a:t>
                      </a:r>
                    </a:p>
                  </a:txBody>
                  <a:tcPr marL="63343" marR="63343" marT="0" marB="0" anchor="b">
                    <a:lnL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800" b="1" u="none" dirty="0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1,70</a:t>
                      </a:r>
                    </a:p>
                  </a:txBody>
                  <a:tcPr marL="63343" marR="63343" marT="0" marB="0" anchor="b">
                    <a:lnL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800" b="1" u="sng" dirty="0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1,70</a:t>
                      </a:r>
                    </a:p>
                  </a:txBody>
                  <a:tcPr marL="63343" marR="63343" marT="0" marB="0" anchor="b">
                    <a:lnL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2B82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+mn-cs"/>
                        </a:rPr>
                        <a:t>100%</a:t>
                      </a:r>
                    </a:p>
                  </a:txBody>
                  <a:tcPr marL="63343" marR="63343" marT="0" marB="0" anchor="b">
                    <a:lnL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800" b="1" u="none" dirty="0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91%</a:t>
                      </a:r>
                    </a:p>
                  </a:txBody>
                  <a:tcPr marL="63343" marR="63343" marT="0" marB="0" anchor="b">
                    <a:lnL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58367675"/>
                  </a:ext>
                </a:extLst>
              </a:tr>
              <a:tr h="270776">
                <a:tc>
                  <a:txBody>
                    <a:bodyPr/>
                    <a:lstStyle/>
                    <a:p>
                      <a:pPr algn="ctr"/>
                      <a:r>
                        <a:rPr lang="en-US" sz="1800" b="1" u="none" dirty="0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3</a:t>
                      </a:r>
                    </a:p>
                  </a:txBody>
                  <a:tcPr marL="63343" marR="63343" marT="0" marB="0" anchor="b">
                    <a:lnL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b="1" u="none" dirty="0" err="1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Khí</a:t>
                      </a:r>
                      <a:endParaRPr lang="en-US" sz="1800" b="1" u="none" dirty="0">
                        <a:solidFill>
                          <a:srgbClr val="002B82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3343" marR="63343" marT="0" marB="0" anchor="b">
                    <a:lnL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u="none" dirty="0" err="1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Tỷ</a:t>
                      </a:r>
                      <a:r>
                        <a:rPr lang="en-US" sz="1800" b="1" u="none" dirty="0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m</a:t>
                      </a:r>
                      <a:r>
                        <a:rPr lang="en-US" sz="1800" b="1" u="none" baseline="30000" dirty="0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3</a:t>
                      </a:r>
                      <a:endParaRPr lang="en-US" sz="1800" b="1" u="none" dirty="0">
                        <a:solidFill>
                          <a:srgbClr val="002B82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3343" marR="63343" marT="0" marB="0" anchor="b">
                    <a:lnL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800" b="1" u="none" dirty="0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7,43</a:t>
                      </a:r>
                    </a:p>
                  </a:txBody>
                  <a:tcPr marL="63343" marR="63343" marT="0" marB="0" anchor="b">
                    <a:lnL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800" b="1" u="none" dirty="0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9,10</a:t>
                      </a:r>
                    </a:p>
                  </a:txBody>
                  <a:tcPr marL="63343" marR="63343" marT="0" marB="0" anchor="b">
                    <a:lnL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800" b="1" u="sng" dirty="0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9,10</a:t>
                      </a:r>
                    </a:p>
                  </a:txBody>
                  <a:tcPr marL="63343" marR="63343" marT="0" marB="0" anchor="b">
                    <a:lnL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2B82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+mn-cs"/>
                        </a:rPr>
                        <a:t>100%</a:t>
                      </a:r>
                      <a:endParaRPr kumimoji="0" lang="en-US" sz="18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2B82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+mn-cs"/>
                      </a:endParaRPr>
                    </a:p>
                  </a:txBody>
                  <a:tcPr marL="63343" marR="63343" marT="0" marB="0" anchor="b">
                    <a:lnL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800" b="1" u="none" dirty="0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122%</a:t>
                      </a:r>
                    </a:p>
                  </a:txBody>
                  <a:tcPr marL="63343" marR="63343" marT="0" marB="0" anchor="b">
                    <a:lnL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29608999"/>
                  </a:ext>
                </a:extLst>
              </a:tr>
              <a:tr h="424521">
                <a:tc>
                  <a:txBody>
                    <a:bodyPr/>
                    <a:lstStyle/>
                    <a:p>
                      <a:pPr algn="ctr"/>
                      <a:r>
                        <a:rPr lang="en-US" sz="1800" b="1" u="none" dirty="0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4 </a:t>
                      </a:r>
                    </a:p>
                  </a:txBody>
                  <a:tcPr marL="63343" marR="63343" marT="0" marB="0" anchor="b">
                    <a:lnL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b="1" u="none" dirty="0" err="1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Phân</a:t>
                      </a:r>
                      <a:r>
                        <a:rPr lang="en-US" sz="1800" b="1" u="none" dirty="0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1800" b="1" u="none" dirty="0" err="1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Ure</a:t>
                      </a:r>
                      <a:endParaRPr lang="en-US" sz="1800" b="1" u="none" dirty="0">
                        <a:solidFill>
                          <a:srgbClr val="002B82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3343" marR="63343" marT="0" marB="0" anchor="b">
                    <a:lnL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u="none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Nghìn tấn</a:t>
                      </a:r>
                    </a:p>
                  </a:txBody>
                  <a:tcPr marL="63343" marR="63343" marT="0" marB="0" anchor="b">
                    <a:lnL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800" b="1" u="none" dirty="0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1 688</a:t>
                      </a:r>
                    </a:p>
                  </a:txBody>
                  <a:tcPr marL="63343" marR="63343" marT="0" marB="0" anchor="b">
                    <a:lnL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800" b="1" u="none" dirty="0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1 600</a:t>
                      </a:r>
                    </a:p>
                  </a:txBody>
                  <a:tcPr marL="63343" marR="63343" marT="0" marB="0" anchor="b">
                    <a:lnL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800" b="1" u="sng" dirty="0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1 688</a:t>
                      </a:r>
                    </a:p>
                  </a:txBody>
                  <a:tcPr marL="63343" marR="63343" marT="0" marB="0" anchor="b">
                    <a:lnL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2B82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+mn-cs"/>
                        </a:rPr>
                        <a:t>106%</a:t>
                      </a:r>
                    </a:p>
                  </a:txBody>
                  <a:tcPr marL="63343" marR="63343" marT="0" marB="0" anchor="b">
                    <a:lnL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800" b="1" u="none" dirty="0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100%</a:t>
                      </a:r>
                    </a:p>
                  </a:txBody>
                  <a:tcPr marL="63343" marR="63343" marT="0" marB="0" anchor="b">
                    <a:lnL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41527997"/>
                  </a:ext>
                </a:extLst>
              </a:tr>
              <a:tr h="424521">
                <a:tc>
                  <a:txBody>
                    <a:bodyPr/>
                    <a:lstStyle/>
                    <a:p>
                      <a:pPr algn="ctr"/>
                      <a:r>
                        <a:rPr lang="en-US" sz="1800" b="1" u="none" dirty="0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5</a:t>
                      </a:r>
                    </a:p>
                  </a:txBody>
                  <a:tcPr marL="63343" marR="63343" marT="0" marB="0" anchor="b">
                    <a:lnL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b="1" u="none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Điện </a:t>
                      </a:r>
                    </a:p>
                  </a:txBody>
                  <a:tcPr marL="63343" marR="63343" marT="0" marB="0" anchor="b">
                    <a:lnL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u="none" dirty="0" err="1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Tỷ</a:t>
                      </a:r>
                      <a:r>
                        <a:rPr lang="en-US" sz="1800" b="1" u="none" dirty="0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1800" b="1" u="none" dirty="0" err="1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Kwh</a:t>
                      </a:r>
                      <a:endParaRPr lang="en-US" sz="1800" b="1" u="none" dirty="0">
                        <a:solidFill>
                          <a:srgbClr val="002B82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3343" marR="63343" marT="0" marB="0" anchor="b">
                    <a:lnL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800" b="1" u="none" dirty="0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16,00</a:t>
                      </a:r>
                    </a:p>
                  </a:txBody>
                  <a:tcPr marL="63343" marR="63343" marT="0" marB="0" anchor="b">
                    <a:lnL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800" b="1" u="none" dirty="0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19,22</a:t>
                      </a:r>
                    </a:p>
                  </a:txBody>
                  <a:tcPr marL="63343" marR="63343" marT="0" marB="0" anchor="b">
                    <a:lnL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800" b="1" u="sng" dirty="0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19,22</a:t>
                      </a:r>
                    </a:p>
                  </a:txBody>
                  <a:tcPr marL="63343" marR="63343" marT="0" marB="0" anchor="b">
                    <a:lnL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2B82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+mn-cs"/>
                        </a:rPr>
                        <a:t>100%</a:t>
                      </a:r>
                    </a:p>
                  </a:txBody>
                  <a:tcPr marL="63343" marR="63343" marT="0" marB="0" anchor="b">
                    <a:lnL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800" b="1" u="none" dirty="0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120%</a:t>
                      </a:r>
                    </a:p>
                  </a:txBody>
                  <a:tcPr marL="63343" marR="63343" marT="0" marB="0" anchor="b">
                    <a:lnL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38292457"/>
                  </a:ext>
                </a:extLst>
              </a:tr>
              <a:tr h="424521">
                <a:tc>
                  <a:txBody>
                    <a:bodyPr/>
                    <a:lstStyle/>
                    <a:p>
                      <a:pPr algn="ctr"/>
                      <a:r>
                        <a:rPr lang="en-US" sz="1800" b="1" u="none" dirty="0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6</a:t>
                      </a:r>
                    </a:p>
                  </a:txBody>
                  <a:tcPr marL="63343" marR="63343" marT="0" marB="0" anchor="b">
                    <a:lnL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b="1" u="none" dirty="0" err="1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Sản</a:t>
                      </a:r>
                      <a:r>
                        <a:rPr lang="en-US" sz="1800" b="1" u="none" dirty="0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1800" b="1" u="none" dirty="0" err="1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phẩm</a:t>
                      </a:r>
                      <a:r>
                        <a:rPr lang="en-US" sz="1800" b="1" u="none" dirty="0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1800" b="1" u="none" dirty="0" err="1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xăng</a:t>
                      </a:r>
                      <a:r>
                        <a:rPr lang="en-US" sz="1800" b="1" u="none" dirty="0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1800" b="1" u="none" dirty="0" err="1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dầu</a:t>
                      </a:r>
                      <a:endParaRPr lang="en-US" sz="1800" b="1" u="none" dirty="0">
                        <a:solidFill>
                          <a:srgbClr val="002B82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3343" marR="63343" marT="0" marB="0" anchor="b">
                    <a:lnL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u="none" dirty="0" err="1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Nghìn</a:t>
                      </a:r>
                      <a:r>
                        <a:rPr lang="en-US" sz="1800" b="1" u="none" dirty="0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1800" b="1" u="none" dirty="0" err="1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tấn</a:t>
                      </a:r>
                      <a:endParaRPr lang="en-US" sz="1800" b="1" u="none" dirty="0">
                        <a:solidFill>
                          <a:srgbClr val="002B82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3343" marR="63343" marT="0" marB="0" anchor="b">
                    <a:lnL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800" b="1" u="none" dirty="0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6 373</a:t>
                      </a:r>
                    </a:p>
                  </a:txBody>
                  <a:tcPr marL="63343" marR="63343" marT="0" marB="0" anchor="b">
                    <a:lnL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800" b="1" u="none" dirty="0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6 171</a:t>
                      </a:r>
                    </a:p>
                  </a:txBody>
                  <a:tcPr marL="63343" marR="63343" marT="0" marB="0" anchor="b">
                    <a:lnL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800" b="1" u="sng" dirty="0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6 373</a:t>
                      </a:r>
                    </a:p>
                  </a:txBody>
                  <a:tcPr marL="63343" marR="63343" marT="0" marB="0" anchor="b">
                    <a:lnL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2B82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+mn-cs"/>
                        </a:rPr>
                        <a:t>103%</a:t>
                      </a:r>
                    </a:p>
                  </a:txBody>
                  <a:tcPr marL="63343" marR="63343" marT="0" marB="0" anchor="b">
                    <a:lnL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800" b="1" u="none" dirty="0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100%</a:t>
                      </a:r>
                    </a:p>
                  </a:txBody>
                  <a:tcPr marL="63343" marR="63343" marT="0" marB="0" anchor="b">
                    <a:lnL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48250084"/>
                  </a:ext>
                </a:extLst>
              </a:tr>
              <a:tr h="532349">
                <a:tc>
                  <a:txBody>
                    <a:bodyPr/>
                    <a:lstStyle/>
                    <a:p>
                      <a:pPr algn="ctr"/>
                      <a:r>
                        <a:rPr lang="en-US" sz="1800" b="1" u="none" dirty="0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7</a:t>
                      </a:r>
                    </a:p>
                  </a:txBody>
                  <a:tcPr marL="63343" marR="63343" marT="0" marB="0" anchor="b">
                    <a:lnL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b="1" u="none" dirty="0" err="1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Tổng</a:t>
                      </a:r>
                      <a:r>
                        <a:rPr lang="en-US" sz="1800" b="1" u="none" dirty="0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1800" b="1" u="none" dirty="0" err="1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doanh</a:t>
                      </a:r>
                      <a:r>
                        <a:rPr lang="en-US" sz="1800" b="1" u="none" dirty="0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1800" b="1" u="none" dirty="0" err="1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thu</a:t>
                      </a:r>
                      <a:r>
                        <a:rPr lang="en-US" sz="1800" b="1" u="none" dirty="0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1800" b="1" u="none" dirty="0" err="1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toàn</a:t>
                      </a:r>
                      <a:r>
                        <a:rPr lang="en-US" sz="1800" b="1" u="none" dirty="0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1800" b="1" u="none" dirty="0" err="1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TĐ</a:t>
                      </a:r>
                      <a:endParaRPr lang="en-US" sz="1800" b="1" u="none" dirty="0">
                        <a:solidFill>
                          <a:srgbClr val="002B82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3343" marR="63343" marT="0" marB="0" anchor="b">
                    <a:lnL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u="none" dirty="0" err="1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Nghìn</a:t>
                      </a:r>
                      <a:r>
                        <a:rPr lang="en-US" sz="1800" b="1" u="none" dirty="0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1800" b="1" u="none" dirty="0" err="1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tỷ</a:t>
                      </a:r>
                      <a:r>
                        <a:rPr lang="en-US" sz="1800" b="1" u="none" dirty="0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1800" b="1" u="none" dirty="0" err="1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đồng</a:t>
                      </a:r>
                      <a:endParaRPr lang="en-US" sz="1800" b="1" u="none" dirty="0">
                        <a:solidFill>
                          <a:srgbClr val="002B82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3343" marR="63343" marT="0" marB="0" anchor="b">
                    <a:lnL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800" b="1" u="none" dirty="0" smtClean="0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627,2</a:t>
                      </a:r>
                      <a:endParaRPr lang="en-US" sz="1800" b="1" u="none" dirty="0">
                        <a:solidFill>
                          <a:srgbClr val="002B82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3343" marR="63343" marT="0" marB="0" anchor="b">
                    <a:lnL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800" b="1" u="none" dirty="0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557,4</a:t>
                      </a:r>
                    </a:p>
                  </a:txBody>
                  <a:tcPr marL="63343" marR="63343" marT="0" marB="0" anchor="b">
                    <a:lnL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800" b="1" u="sng" dirty="0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658,8</a:t>
                      </a:r>
                    </a:p>
                  </a:txBody>
                  <a:tcPr marL="63343" marR="63343" marT="0" marB="0" anchor="b">
                    <a:lnL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2B82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+mn-cs"/>
                        </a:rPr>
                        <a:t>118%</a:t>
                      </a:r>
                    </a:p>
                  </a:txBody>
                  <a:tcPr marL="63343" marR="63343" marT="0" marB="0" anchor="b">
                    <a:lnL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800" b="1" u="none" smtClean="0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105%</a:t>
                      </a:r>
                      <a:endParaRPr lang="en-US" sz="1800" b="1" u="none" dirty="0">
                        <a:solidFill>
                          <a:srgbClr val="002B82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3343" marR="63343" marT="0" marB="0" anchor="b">
                    <a:lnL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67471213"/>
                  </a:ext>
                </a:extLst>
              </a:tr>
              <a:tr h="532349">
                <a:tc>
                  <a:txBody>
                    <a:bodyPr/>
                    <a:lstStyle/>
                    <a:p>
                      <a:pPr algn="ctr"/>
                      <a:r>
                        <a:rPr lang="en-US" sz="1800" b="1" u="none" dirty="0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8</a:t>
                      </a:r>
                    </a:p>
                  </a:txBody>
                  <a:tcPr marL="63343" marR="63343" marT="0" marB="0" anchor="b">
                    <a:lnL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b="1" u="none" dirty="0" err="1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Nộp</a:t>
                      </a:r>
                      <a:r>
                        <a:rPr lang="en-US" sz="1800" b="1" u="none" dirty="0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1800" b="1" u="none" dirty="0" err="1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NSNN</a:t>
                      </a:r>
                      <a:r>
                        <a:rPr lang="en-US" sz="1800" b="1" u="none" dirty="0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1800" b="1" u="none" dirty="0" err="1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toàn</a:t>
                      </a:r>
                      <a:r>
                        <a:rPr lang="en-US" sz="1800" b="1" u="none" dirty="0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1800" b="1" u="none" dirty="0" err="1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TĐ</a:t>
                      </a:r>
                      <a:endParaRPr lang="en-US" sz="1800" b="1" u="none" dirty="0">
                        <a:solidFill>
                          <a:srgbClr val="002B82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3343" marR="63343" marT="0" marB="0" anchor="b">
                    <a:lnL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u="none" dirty="0" err="1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Nghìn</a:t>
                      </a:r>
                      <a:r>
                        <a:rPr lang="en-US" sz="1800" b="1" u="none" dirty="0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1800" b="1" u="none" dirty="0" err="1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tỷ</a:t>
                      </a:r>
                      <a:r>
                        <a:rPr lang="en-US" sz="1800" b="1" u="none" dirty="0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1800" b="1" u="none" dirty="0" err="1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đồng</a:t>
                      </a:r>
                      <a:endParaRPr lang="en-US" sz="1800" b="1" u="none" dirty="0">
                        <a:solidFill>
                          <a:srgbClr val="002B82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3343" marR="63343" marT="0" marB="0" anchor="b">
                    <a:lnL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800" b="1" u="none" dirty="0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112,5</a:t>
                      </a:r>
                    </a:p>
                  </a:txBody>
                  <a:tcPr marL="63343" marR="63343" marT="0" marB="0" anchor="b">
                    <a:lnL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800" b="1" u="none" dirty="0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64,6</a:t>
                      </a:r>
                    </a:p>
                  </a:txBody>
                  <a:tcPr marL="63343" marR="63343" marT="0" marB="0" anchor="b">
                    <a:lnL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800" b="1" u="sng" dirty="0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118,0</a:t>
                      </a:r>
                    </a:p>
                  </a:txBody>
                  <a:tcPr marL="63343" marR="63343" marT="0" marB="0" anchor="b">
                    <a:lnL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2B82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+mn-cs"/>
                        </a:rPr>
                        <a:t>183%</a:t>
                      </a:r>
                    </a:p>
                  </a:txBody>
                  <a:tcPr marL="63343" marR="63343" marT="0" marB="0" anchor="b">
                    <a:lnL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800" b="1" u="none" dirty="0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105%</a:t>
                      </a:r>
                    </a:p>
                  </a:txBody>
                  <a:tcPr marL="63343" marR="63343" marT="0" marB="0" anchor="b">
                    <a:lnL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7011065"/>
                  </a:ext>
                </a:extLst>
              </a:tr>
            </a:tbl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29DD6941-C21F-48BB-BE73-484B37900D52}"/>
              </a:ext>
            </a:extLst>
          </p:cNvPr>
          <p:cNvSpPr txBox="1"/>
          <p:nvPr/>
        </p:nvSpPr>
        <p:spPr>
          <a:xfrm>
            <a:off x="1499716" y="158495"/>
            <a:ext cx="9192567" cy="424732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algn="ctr">
              <a:lnSpc>
                <a:spcPct val="90000"/>
              </a:lnSpc>
              <a:spcBef>
                <a:spcPts val="1000"/>
              </a:spcBef>
              <a:defRPr sz="24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 err="1"/>
              <a:t>DỰ</a:t>
            </a:r>
            <a:r>
              <a:rPr lang="en-US" dirty="0"/>
              <a:t> </a:t>
            </a:r>
            <a:r>
              <a:rPr lang="en-US" dirty="0" err="1"/>
              <a:t>KIẾN</a:t>
            </a:r>
            <a:r>
              <a:rPr lang="en-US" dirty="0"/>
              <a:t> </a:t>
            </a:r>
            <a:r>
              <a:rPr lang="en-US" dirty="0" err="1"/>
              <a:t>THỰC</a:t>
            </a:r>
            <a:r>
              <a:rPr lang="en-US" dirty="0"/>
              <a:t> </a:t>
            </a:r>
            <a:r>
              <a:rPr lang="en-US" dirty="0" err="1"/>
              <a:t>HIỆN</a:t>
            </a:r>
            <a:r>
              <a:rPr lang="en-US" dirty="0"/>
              <a:t> </a:t>
            </a:r>
            <a:r>
              <a:rPr lang="en-US" dirty="0" err="1"/>
              <a:t>KẾ</a:t>
            </a:r>
            <a:r>
              <a:rPr lang="en-US" dirty="0"/>
              <a:t> </a:t>
            </a:r>
            <a:r>
              <a:rPr lang="en-US" dirty="0" err="1"/>
              <a:t>HOẠCH</a:t>
            </a:r>
            <a:r>
              <a:rPr lang="en-US" dirty="0"/>
              <a:t> </a:t>
            </a:r>
            <a:r>
              <a:rPr lang="en-US" dirty="0" err="1"/>
              <a:t>CẢ</a:t>
            </a:r>
            <a:r>
              <a:rPr lang="en-US" dirty="0"/>
              <a:t> </a:t>
            </a:r>
            <a:r>
              <a:rPr lang="en-US" dirty="0" err="1"/>
              <a:t>NĂM</a:t>
            </a:r>
            <a:r>
              <a:rPr lang="en-US" dirty="0"/>
              <a:t> 2022</a:t>
            </a:r>
          </a:p>
        </p:txBody>
      </p:sp>
    </p:spTree>
    <p:extLst>
      <p:ext uri="{BB962C8B-B14F-4D97-AF65-F5344CB8AC3E}">
        <p14:creationId xmlns:p14="http://schemas.microsoft.com/office/powerpoint/2010/main" val="30249956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138" y="0"/>
            <a:ext cx="850472" cy="741723"/>
          </a:xfrm>
          <a:prstGeom prst="rect">
            <a:avLst/>
          </a:prstGeom>
        </p:spPr>
      </p:pic>
      <p:sp>
        <p:nvSpPr>
          <p:cNvPr id="14" name="Объект 2">
            <a:extLst>
              <a:ext uri="{FF2B5EF4-FFF2-40B4-BE49-F238E27FC236}">
                <a16:creationId xmlns:a16="http://schemas.microsoft.com/office/drawing/2014/main" id="{0090FE31-0679-4468-9DCC-038076E921AA}"/>
              </a:ext>
            </a:extLst>
          </p:cNvPr>
          <p:cNvSpPr txBox="1">
            <a:spLocks/>
          </p:cNvSpPr>
          <p:nvPr/>
        </p:nvSpPr>
        <p:spPr>
          <a:xfrm>
            <a:off x="613883" y="195252"/>
            <a:ext cx="10980295" cy="424732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algn="ctr">
              <a:lnSpc>
                <a:spcPct val="90000"/>
              </a:lnSpc>
              <a:spcBef>
                <a:spcPts val="1000"/>
              </a:spcBef>
              <a:defRPr sz="24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en-US" dirty="0"/>
              <a:t>GIẢI PHÁP THỰC HIỆN KẾ HOẠCH NĂM 2022 – 5 GIẢI PHÁP</a:t>
            </a:r>
            <a:endParaRPr lang="vi-VN" dirty="0"/>
          </a:p>
        </p:txBody>
      </p:sp>
      <p:sp>
        <p:nvSpPr>
          <p:cNvPr id="38" name="AutoShape 22">
            <a:extLst>
              <a:ext uri="{FF2B5EF4-FFF2-40B4-BE49-F238E27FC236}">
                <a16:creationId xmlns:a16="http://schemas.microsoft.com/office/drawing/2014/main" id="{DEC7D1EC-725A-488C-96E5-E4B54570C885}"/>
              </a:ext>
            </a:extLst>
          </p:cNvPr>
          <p:cNvSpPr>
            <a:spLocks noChangeArrowheads="1"/>
          </p:cNvSpPr>
          <p:nvPr/>
        </p:nvSpPr>
        <p:spPr bwMode="gray">
          <a:xfrm>
            <a:off x="1718861" y="872595"/>
            <a:ext cx="10335609" cy="1648240"/>
          </a:xfrm>
          <a:prstGeom prst="roundRect">
            <a:avLst>
              <a:gd name="adj" fmla="val 10889"/>
            </a:avLst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anchor="ctr"/>
          <a:lstStyle/>
          <a:p>
            <a:endParaRPr lang="en-US"/>
          </a:p>
        </p:txBody>
      </p:sp>
      <p:sp>
        <p:nvSpPr>
          <p:cNvPr id="41" name="AutoShape 32">
            <a:extLst>
              <a:ext uri="{FF2B5EF4-FFF2-40B4-BE49-F238E27FC236}">
                <a16:creationId xmlns:a16="http://schemas.microsoft.com/office/drawing/2014/main" id="{402259CC-3297-4BC6-86C7-6408D3A417E3}"/>
              </a:ext>
            </a:extLst>
          </p:cNvPr>
          <p:cNvSpPr>
            <a:spLocks noChangeArrowheads="1"/>
          </p:cNvSpPr>
          <p:nvPr/>
        </p:nvSpPr>
        <p:spPr bwMode="gray">
          <a:xfrm>
            <a:off x="458330" y="1007447"/>
            <a:ext cx="1081711" cy="1228573"/>
          </a:xfrm>
          <a:prstGeom prst="roundRect">
            <a:avLst>
              <a:gd name="adj" fmla="val 11921"/>
            </a:avLst>
          </a:prstGeom>
          <a:solidFill>
            <a:schemeClr val="accent1">
              <a:lumMod val="75000"/>
            </a:schemeClr>
          </a:solidFill>
          <a:ln>
            <a:headEnd/>
            <a:tailEnd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endParaRPr lang="en-US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B4C7B334-E27E-4A4A-81A5-8D8A7083EF0E}"/>
              </a:ext>
            </a:extLst>
          </p:cNvPr>
          <p:cNvSpPr txBox="1"/>
          <p:nvPr/>
        </p:nvSpPr>
        <p:spPr>
          <a:xfrm>
            <a:off x="1939035" y="992896"/>
            <a:ext cx="10115435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2000" b="1" u="sng" dirty="0" err="1">
                <a:solidFill>
                  <a:srgbClr val="000066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Nhóm</a:t>
            </a:r>
            <a:r>
              <a:rPr lang="en-US" sz="2000" b="1" u="sng" dirty="0">
                <a:solidFill>
                  <a:srgbClr val="000066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000" b="1" u="sng" dirty="0" err="1">
                <a:solidFill>
                  <a:srgbClr val="000066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giải</a:t>
            </a:r>
            <a:r>
              <a:rPr lang="en-US" sz="2000" b="1" u="sng" dirty="0">
                <a:solidFill>
                  <a:srgbClr val="000066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000" b="1" u="sng" dirty="0" err="1">
                <a:solidFill>
                  <a:srgbClr val="000066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pháp</a:t>
            </a:r>
            <a:r>
              <a:rPr lang="en-US" sz="2000" b="1" u="sng" dirty="0">
                <a:solidFill>
                  <a:srgbClr val="000066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000" b="1" u="sng" dirty="0" err="1">
                <a:solidFill>
                  <a:srgbClr val="000066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về</a:t>
            </a:r>
            <a:r>
              <a:rPr lang="en-US" sz="2000" b="1" u="sng" dirty="0">
                <a:solidFill>
                  <a:srgbClr val="000066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000" b="1" u="sng" dirty="0" err="1">
                <a:solidFill>
                  <a:srgbClr val="000066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cơ</a:t>
            </a:r>
            <a:r>
              <a:rPr lang="en-US" sz="2000" b="1" u="sng" dirty="0">
                <a:solidFill>
                  <a:srgbClr val="000066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000" b="1" u="sng" dirty="0" err="1">
                <a:solidFill>
                  <a:srgbClr val="000066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chế</a:t>
            </a:r>
            <a:r>
              <a:rPr lang="en-US" sz="2000" b="1" u="sng" dirty="0">
                <a:solidFill>
                  <a:srgbClr val="000066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000" b="1" u="sng" dirty="0" err="1">
                <a:solidFill>
                  <a:srgbClr val="000066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chính</a:t>
            </a:r>
            <a:r>
              <a:rPr lang="en-US" sz="2000" b="1" u="sng" dirty="0">
                <a:solidFill>
                  <a:srgbClr val="000066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000" b="1" u="sng" dirty="0" err="1">
                <a:solidFill>
                  <a:srgbClr val="000066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sách</a:t>
            </a:r>
            <a:r>
              <a:rPr lang="en-US" sz="2000" b="1" dirty="0">
                <a:solidFill>
                  <a:srgbClr val="000066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, </a:t>
            </a:r>
            <a:r>
              <a:rPr lang="en-US" sz="2000" b="1" dirty="0" err="1">
                <a:solidFill>
                  <a:srgbClr val="000066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tập</a:t>
            </a:r>
            <a:r>
              <a:rPr lang="en-US" sz="2000" b="1" dirty="0">
                <a:solidFill>
                  <a:srgbClr val="000066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0066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trung</a:t>
            </a:r>
            <a:r>
              <a:rPr lang="en-US" sz="2000" b="1" dirty="0">
                <a:solidFill>
                  <a:srgbClr val="000066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02 </a:t>
            </a:r>
            <a:r>
              <a:rPr lang="en-US" sz="2000" b="1" dirty="0" err="1">
                <a:solidFill>
                  <a:srgbClr val="000066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trọng</a:t>
            </a:r>
            <a:r>
              <a:rPr lang="en-US" sz="2000" b="1" dirty="0">
                <a:solidFill>
                  <a:srgbClr val="000066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0066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tâm</a:t>
            </a:r>
            <a:r>
              <a:rPr lang="en-US" sz="2000" b="1" dirty="0">
                <a:solidFill>
                  <a:srgbClr val="000066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0066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là</a:t>
            </a:r>
            <a:r>
              <a:rPr lang="en-US" sz="2000" b="1" dirty="0">
                <a:solidFill>
                  <a:srgbClr val="000066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(</a:t>
            </a:r>
            <a:r>
              <a:rPr lang="en-US" sz="2000" b="1" dirty="0" err="1">
                <a:solidFill>
                  <a:srgbClr val="000066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i</a:t>
            </a:r>
            <a:r>
              <a:rPr lang="en-US" sz="2000" b="1" dirty="0">
                <a:solidFill>
                  <a:srgbClr val="000066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) </a:t>
            </a:r>
            <a:r>
              <a:rPr lang="en-US" sz="2000" b="1" dirty="0" err="1">
                <a:solidFill>
                  <a:srgbClr val="000066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Tích</a:t>
            </a:r>
            <a:r>
              <a:rPr lang="en-US" sz="2000" b="1" dirty="0">
                <a:solidFill>
                  <a:srgbClr val="000066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0066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cực</a:t>
            </a:r>
            <a:r>
              <a:rPr lang="en-US" sz="2000" b="1" dirty="0">
                <a:solidFill>
                  <a:srgbClr val="000066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0066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làm</a:t>
            </a:r>
            <a:r>
              <a:rPr lang="en-US" sz="2000" b="1" dirty="0">
                <a:solidFill>
                  <a:srgbClr val="000066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0066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việc</a:t>
            </a:r>
            <a:r>
              <a:rPr lang="en-US" sz="2000" b="1" dirty="0">
                <a:solidFill>
                  <a:srgbClr val="000066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0066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với</a:t>
            </a:r>
            <a:r>
              <a:rPr lang="en-US" sz="2000" b="1" dirty="0">
                <a:solidFill>
                  <a:srgbClr val="000066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0066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các</a:t>
            </a:r>
            <a:r>
              <a:rPr lang="en-US" sz="2000" b="1" dirty="0">
                <a:solidFill>
                  <a:srgbClr val="000066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0066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cơ</a:t>
            </a:r>
            <a:r>
              <a:rPr lang="en-US" sz="2000" b="1" dirty="0">
                <a:solidFill>
                  <a:srgbClr val="000066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0066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quan</a:t>
            </a:r>
            <a:r>
              <a:rPr lang="en-US" sz="2000" b="1" dirty="0">
                <a:solidFill>
                  <a:srgbClr val="000066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0066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có</a:t>
            </a:r>
            <a:r>
              <a:rPr lang="en-US" sz="2000" b="1" dirty="0">
                <a:solidFill>
                  <a:srgbClr val="000066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0066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thẩm</a:t>
            </a:r>
            <a:r>
              <a:rPr lang="en-US" sz="2000" b="1" dirty="0">
                <a:solidFill>
                  <a:srgbClr val="000066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0066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quyền</a:t>
            </a:r>
            <a:r>
              <a:rPr lang="en-US" sz="2000" b="1" dirty="0">
                <a:solidFill>
                  <a:srgbClr val="000066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0066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để</a:t>
            </a:r>
            <a:r>
              <a:rPr lang="en-US" sz="2000" b="1" dirty="0">
                <a:solidFill>
                  <a:srgbClr val="000066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0066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sớm</a:t>
            </a:r>
            <a:r>
              <a:rPr lang="en-US" sz="2000" b="1" dirty="0">
                <a:solidFill>
                  <a:srgbClr val="000066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0066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sửa</a:t>
            </a:r>
            <a:r>
              <a:rPr lang="en-US" sz="2000" b="1" dirty="0">
                <a:solidFill>
                  <a:srgbClr val="000066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0066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đổi</a:t>
            </a:r>
            <a:r>
              <a:rPr lang="en-US" sz="2000" b="1" dirty="0">
                <a:solidFill>
                  <a:srgbClr val="000066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, ban </a:t>
            </a:r>
            <a:r>
              <a:rPr lang="en-US" sz="2000" b="1" dirty="0" err="1">
                <a:solidFill>
                  <a:srgbClr val="000066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hành</a:t>
            </a:r>
            <a:r>
              <a:rPr lang="en-US" sz="2000" b="1" dirty="0">
                <a:solidFill>
                  <a:srgbClr val="000066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0066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các</a:t>
            </a:r>
            <a:r>
              <a:rPr lang="en-US" sz="2000" b="1" dirty="0">
                <a:solidFill>
                  <a:srgbClr val="000066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0066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cơ</a:t>
            </a:r>
            <a:r>
              <a:rPr lang="en-US" sz="2000" b="1" dirty="0">
                <a:solidFill>
                  <a:srgbClr val="000066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0066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chế</a:t>
            </a:r>
            <a:r>
              <a:rPr lang="en-US" sz="2000" b="1" dirty="0">
                <a:solidFill>
                  <a:srgbClr val="000066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0066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chính</a:t>
            </a:r>
            <a:r>
              <a:rPr lang="en-US" sz="2000" b="1" dirty="0">
                <a:solidFill>
                  <a:srgbClr val="000066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0066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sách</a:t>
            </a:r>
            <a:r>
              <a:rPr lang="en-US" sz="2000" b="1" dirty="0">
                <a:solidFill>
                  <a:srgbClr val="000066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0066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đặc</a:t>
            </a:r>
            <a:r>
              <a:rPr lang="en-US" sz="2000" b="1" dirty="0">
                <a:solidFill>
                  <a:srgbClr val="000066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0066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biệt</a:t>
            </a:r>
            <a:r>
              <a:rPr lang="en-US" sz="2000" b="1" dirty="0">
                <a:solidFill>
                  <a:srgbClr val="000066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0066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sửa</a:t>
            </a:r>
            <a:r>
              <a:rPr lang="en-US" sz="2000" b="1" dirty="0">
                <a:solidFill>
                  <a:srgbClr val="000066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0066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đổi</a:t>
            </a:r>
            <a:r>
              <a:rPr lang="en-US" sz="2000" b="1" dirty="0">
                <a:solidFill>
                  <a:srgbClr val="000066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0066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Luật</a:t>
            </a:r>
            <a:r>
              <a:rPr lang="en-US" sz="2000" b="1" dirty="0">
                <a:solidFill>
                  <a:srgbClr val="000066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0066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Dầu</a:t>
            </a:r>
            <a:r>
              <a:rPr lang="en-US" sz="2000" b="1" dirty="0">
                <a:solidFill>
                  <a:srgbClr val="000066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0066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khí</a:t>
            </a:r>
            <a:r>
              <a:rPr lang="en-US" sz="2000" b="1" dirty="0">
                <a:solidFill>
                  <a:srgbClr val="000066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0066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cùng</a:t>
            </a:r>
            <a:r>
              <a:rPr lang="en-US" sz="2000" b="1" dirty="0">
                <a:solidFill>
                  <a:srgbClr val="000066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0066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các</a:t>
            </a:r>
            <a:r>
              <a:rPr lang="en-US" sz="2000" b="1" dirty="0">
                <a:solidFill>
                  <a:srgbClr val="000066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0066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văn</a:t>
            </a:r>
            <a:r>
              <a:rPr lang="en-US" sz="2000" b="1" dirty="0">
                <a:solidFill>
                  <a:srgbClr val="000066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0066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bản</a:t>
            </a:r>
            <a:r>
              <a:rPr lang="en-US" sz="2000" b="1" dirty="0">
                <a:solidFill>
                  <a:srgbClr val="000066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0066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hướng</a:t>
            </a:r>
            <a:r>
              <a:rPr lang="en-US" sz="2000" b="1" dirty="0">
                <a:solidFill>
                  <a:srgbClr val="000066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0066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dẫn</a:t>
            </a:r>
            <a:r>
              <a:rPr lang="en-US" sz="2000" b="1" dirty="0">
                <a:solidFill>
                  <a:srgbClr val="000066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0066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Luật</a:t>
            </a:r>
            <a:r>
              <a:rPr lang="en-US" sz="2000" b="1" dirty="0">
                <a:solidFill>
                  <a:srgbClr val="000066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0066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Dầu</a:t>
            </a:r>
            <a:r>
              <a:rPr lang="en-US" sz="2000" b="1" dirty="0">
                <a:solidFill>
                  <a:srgbClr val="000066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0066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khí</a:t>
            </a:r>
            <a:r>
              <a:rPr lang="en-US" sz="2000" b="1" dirty="0">
                <a:solidFill>
                  <a:srgbClr val="000066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; (ii) </a:t>
            </a:r>
            <a:r>
              <a:rPr lang="en-US" sz="2000" b="1" dirty="0" err="1">
                <a:solidFill>
                  <a:srgbClr val="000066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Hoàn</a:t>
            </a:r>
            <a:r>
              <a:rPr lang="en-US" sz="2000" b="1" dirty="0">
                <a:solidFill>
                  <a:srgbClr val="000066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0066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thiện</a:t>
            </a:r>
            <a:r>
              <a:rPr lang="en-US" sz="2000" b="1" dirty="0">
                <a:solidFill>
                  <a:srgbClr val="000066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0066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quy</a:t>
            </a:r>
            <a:r>
              <a:rPr lang="en-US" sz="2000" b="1" dirty="0">
                <a:solidFill>
                  <a:srgbClr val="000066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0066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chế</a:t>
            </a:r>
            <a:r>
              <a:rPr lang="en-US" sz="2000" b="1" dirty="0">
                <a:solidFill>
                  <a:srgbClr val="000066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, </a:t>
            </a:r>
            <a:r>
              <a:rPr lang="en-US" sz="2000" b="1" dirty="0" err="1">
                <a:solidFill>
                  <a:srgbClr val="000066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quy</a:t>
            </a:r>
            <a:r>
              <a:rPr lang="en-US" sz="2000" b="1" dirty="0">
                <a:solidFill>
                  <a:srgbClr val="000066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0066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trình</a:t>
            </a:r>
            <a:r>
              <a:rPr lang="en-US" sz="2000" b="1" dirty="0">
                <a:solidFill>
                  <a:srgbClr val="000066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0066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quản</a:t>
            </a:r>
            <a:r>
              <a:rPr lang="en-US" sz="2000" b="1" dirty="0">
                <a:solidFill>
                  <a:srgbClr val="000066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0066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trị</a:t>
            </a:r>
            <a:r>
              <a:rPr lang="en-US" sz="2000" b="1" dirty="0">
                <a:solidFill>
                  <a:srgbClr val="000066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0066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nội</a:t>
            </a:r>
            <a:r>
              <a:rPr lang="en-US" sz="2000" b="1" dirty="0">
                <a:solidFill>
                  <a:srgbClr val="000066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0066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bộ</a:t>
            </a:r>
            <a:r>
              <a:rPr lang="en-US" sz="2000" b="1" dirty="0">
                <a:solidFill>
                  <a:srgbClr val="000066"/>
                </a:solidFill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.</a:t>
            </a:r>
            <a:endParaRPr lang="en-US" sz="2000" b="1" dirty="0">
              <a:solidFill>
                <a:srgbClr val="0000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A5AFA71-8B95-4DF2-92F3-E610384F9714}"/>
              </a:ext>
            </a:extLst>
          </p:cNvPr>
          <p:cNvSpPr txBox="1"/>
          <p:nvPr/>
        </p:nvSpPr>
        <p:spPr>
          <a:xfrm>
            <a:off x="698702" y="1271328"/>
            <a:ext cx="65743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F9F9F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01</a:t>
            </a:r>
            <a:endParaRPr lang="en-US" b="1" dirty="0">
              <a:solidFill>
                <a:srgbClr val="F9F9F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6" name="AutoShape 22">
            <a:extLst>
              <a:ext uri="{FF2B5EF4-FFF2-40B4-BE49-F238E27FC236}">
                <a16:creationId xmlns:a16="http://schemas.microsoft.com/office/drawing/2014/main" id="{807674D9-882B-4197-8206-6E7DF4D0B4CF}"/>
              </a:ext>
            </a:extLst>
          </p:cNvPr>
          <p:cNvSpPr>
            <a:spLocks noChangeArrowheads="1"/>
          </p:cNvSpPr>
          <p:nvPr/>
        </p:nvSpPr>
        <p:spPr bwMode="gray">
          <a:xfrm>
            <a:off x="1718861" y="2683679"/>
            <a:ext cx="10335609" cy="1844252"/>
          </a:xfrm>
          <a:prstGeom prst="roundRect">
            <a:avLst>
              <a:gd name="adj" fmla="val 10889"/>
            </a:avLst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anchor="ctr"/>
          <a:lstStyle/>
          <a:p>
            <a:endParaRPr lang="en-US"/>
          </a:p>
        </p:txBody>
      </p:sp>
      <p:sp>
        <p:nvSpPr>
          <p:cNvPr id="59" name="AutoShape 32">
            <a:extLst>
              <a:ext uri="{FF2B5EF4-FFF2-40B4-BE49-F238E27FC236}">
                <a16:creationId xmlns:a16="http://schemas.microsoft.com/office/drawing/2014/main" id="{48947028-0022-492A-81A9-C19D18C0CA3F}"/>
              </a:ext>
            </a:extLst>
          </p:cNvPr>
          <p:cNvSpPr>
            <a:spLocks noChangeArrowheads="1"/>
          </p:cNvSpPr>
          <p:nvPr/>
        </p:nvSpPr>
        <p:spPr bwMode="gray">
          <a:xfrm>
            <a:off x="453066" y="2964719"/>
            <a:ext cx="1081712" cy="1269356"/>
          </a:xfrm>
          <a:prstGeom prst="roundRect">
            <a:avLst>
              <a:gd name="adj" fmla="val 11921"/>
            </a:avLst>
          </a:prstGeom>
          <a:solidFill>
            <a:schemeClr val="accent1">
              <a:lumMod val="75000"/>
            </a:schemeClr>
          </a:solidFill>
          <a:ln>
            <a:headEnd/>
            <a:tailEnd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endParaRPr lang="en-US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5FFDC1D9-D639-45C8-9F15-5680FD3D11D1}"/>
              </a:ext>
            </a:extLst>
          </p:cNvPr>
          <p:cNvSpPr txBox="1"/>
          <p:nvPr/>
        </p:nvSpPr>
        <p:spPr>
          <a:xfrm>
            <a:off x="1939035" y="2764017"/>
            <a:ext cx="10115435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nb-NO" sz="2000" b="1" u="sng" dirty="0">
                <a:solidFill>
                  <a:srgbClr val="000066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Nhóm </a:t>
            </a:r>
            <a:r>
              <a:rPr lang="vi-VN" sz="2000" b="1" u="sng" dirty="0">
                <a:solidFill>
                  <a:srgbClr val="000066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Giải pháp về </a:t>
            </a:r>
            <a:r>
              <a:rPr lang="en-US" sz="2000" b="1" u="sng" spc="-10" dirty="0" err="1">
                <a:solidFill>
                  <a:srgbClr val="000066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Quản</a:t>
            </a:r>
            <a:r>
              <a:rPr lang="en-US" sz="2000" b="1" u="sng" spc="-10" dirty="0">
                <a:solidFill>
                  <a:srgbClr val="000066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000" b="1" u="sng" spc="-10" dirty="0" err="1">
                <a:solidFill>
                  <a:srgbClr val="000066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trị</a:t>
            </a:r>
            <a:r>
              <a:rPr lang="en-US" sz="2000" b="1" u="sng" spc="-10" dirty="0">
                <a:solidFill>
                  <a:srgbClr val="000066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000" b="1" u="sng" spc="-10" dirty="0" err="1">
                <a:solidFill>
                  <a:srgbClr val="000066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và</a:t>
            </a:r>
            <a:r>
              <a:rPr lang="en-US" sz="2000" b="1" u="sng" spc="-10" dirty="0">
                <a:solidFill>
                  <a:srgbClr val="000066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000" b="1" u="sng" spc="-10" dirty="0" err="1">
                <a:solidFill>
                  <a:srgbClr val="000066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SXKD</a:t>
            </a:r>
            <a:r>
              <a:rPr lang="en-US" sz="2000" b="1" u="sng" spc="-10" dirty="0">
                <a:solidFill>
                  <a:srgbClr val="000066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, </a:t>
            </a:r>
            <a:r>
              <a:rPr lang="en-US" sz="2000" b="1" dirty="0" err="1">
                <a:solidFill>
                  <a:srgbClr val="000066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tập</a:t>
            </a:r>
            <a:r>
              <a:rPr lang="en-US" sz="2000" b="1" dirty="0">
                <a:solidFill>
                  <a:srgbClr val="000066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0066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trung</a:t>
            </a:r>
            <a:r>
              <a:rPr lang="en-US" sz="2000" b="1" dirty="0">
                <a:solidFill>
                  <a:srgbClr val="000066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02 </a:t>
            </a:r>
            <a:r>
              <a:rPr lang="en-US" sz="2000" b="1" dirty="0" err="1">
                <a:solidFill>
                  <a:srgbClr val="000066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trọng</a:t>
            </a:r>
            <a:r>
              <a:rPr lang="en-US" sz="2000" b="1" dirty="0">
                <a:solidFill>
                  <a:srgbClr val="000066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0066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tâm</a:t>
            </a:r>
            <a:r>
              <a:rPr lang="en-US" sz="2000" b="1" dirty="0">
                <a:solidFill>
                  <a:srgbClr val="000066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0066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là</a:t>
            </a:r>
            <a:r>
              <a:rPr lang="en-US" sz="2000" b="1" dirty="0">
                <a:solidFill>
                  <a:srgbClr val="000066"/>
                </a:solidFill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: (</a:t>
            </a:r>
            <a:r>
              <a:rPr lang="en-US" sz="2000" b="1" dirty="0" err="1">
                <a:solidFill>
                  <a:srgbClr val="000066"/>
                </a:solidFill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i</a:t>
            </a:r>
            <a:r>
              <a:rPr lang="en-US" sz="2000" b="1" dirty="0">
                <a:solidFill>
                  <a:srgbClr val="000066"/>
                </a:solidFill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) </a:t>
            </a:r>
            <a:r>
              <a:rPr lang="en-US" sz="2000" b="1" dirty="0" err="1">
                <a:solidFill>
                  <a:srgbClr val="000066"/>
                </a:solidFill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Áp</a:t>
            </a:r>
            <a:r>
              <a:rPr lang="en-US" sz="2000" b="1" dirty="0">
                <a:solidFill>
                  <a:srgbClr val="000066"/>
                </a:solidFill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0066"/>
                </a:solidFill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dụng</a:t>
            </a:r>
            <a:r>
              <a:rPr lang="en-US" sz="2000" b="1" dirty="0">
                <a:solidFill>
                  <a:srgbClr val="000066"/>
                </a:solidFill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0066"/>
                </a:solidFill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các</a:t>
            </a:r>
            <a:r>
              <a:rPr lang="en-US" sz="2000" b="1" dirty="0">
                <a:solidFill>
                  <a:srgbClr val="000066"/>
                </a:solidFill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0066"/>
                </a:solidFill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giải</a:t>
            </a:r>
            <a:r>
              <a:rPr lang="en-US" sz="2000" b="1" dirty="0">
                <a:solidFill>
                  <a:srgbClr val="000066"/>
                </a:solidFill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0066"/>
                </a:solidFill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pháp</a:t>
            </a:r>
            <a:r>
              <a:rPr lang="en-US" sz="2000" b="1" dirty="0">
                <a:solidFill>
                  <a:srgbClr val="000066"/>
                </a:solidFill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0066"/>
                </a:solidFill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gia</a:t>
            </a:r>
            <a:r>
              <a:rPr lang="en-US" sz="2000" b="1" dirty="0">
                <a:solidFill>
                  <a:srgbClr val="000066"/>
                </a:solidFill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0066"/>
                </a:solidFill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tăng</a:t>
            </a:r>
            <a:r>
              <a:rPr lang="en-US" sz="2000" b="1" dirty="0">
                <a:solidFill>
                  <a:srgbClr val="000066"/>
                </a:solidFill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0066"/>
                </a:solidFill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trữ</a:t>
            </a:r>
            <a:r>
              <a:rPr lang="en-US" sz="2000" b="1" dirty="0">
                <a:solidFill>
                  <a:srgbClr val="000066"/>
                </a:solidFill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0066"/>
                </a:solidFill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lượng</a:t>
            </a:r>
            <a:r>
              <a:rPr lang="en-US" sz="2000" b="1" dirty="0">
                <a:solidFill>
                  <a:srgbClr val="000066"/>
                </a:solidFill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0066"/>
                </a:solidFill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và</a:t>
            </a:r>
            <a:r>
              <a:rPr lang="en-US" sz="2000" b="1" dirty="0">
                <a:solidFill>
                  <a:srgbClr val="000066"/>
                </a:solidFill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0066"/>
                </a:solidFill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sản</a:t>
            </a:r>
            <a:r>
              <a:rPr lang="en-US" sz="2000" b="1" dirty="0">
                <a:solidFill>
                  <a:srgbClr val="000066"/>
                </a:solidFill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0066"/>
                </a:solidFill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lượng</a:t>
            </a:r>
            <a:r>
              <a:rPr lang="en-US" sz="2000" b="1" dirty="0">
                <a:solidFill>
                  <a:srgbClr val="000066"/>
                </a:solidFill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0066"/>
                </a:solidFill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khai</a:t>
            </a:r>
            <a:r>
              <a:rPr lang="en-US" sz="2000" b="1" dirty="0">
                <a:solidFill>
                  <a:srgbClr val="000066"/>
                </a:solidFill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0066"/>
                </a:solidFill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thác</a:t>
            </a:r>
            <a:r>
              <a:rPr lang="en-US" sz="2000" b="1" dirty="0">
                <a:solidFill>
                  <a:srgbClr val="000066"/>
                </a:solidFill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0066"/>
                </a:solidFill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dầu</a:t>
            </a:r>
            <a:r>
              <a:rPr lang="en-US" sz="2000" b="1" dirty="0">
                <a:solidFill>
                  <a:srgbClr val="000066"/>
                </a:solidFill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0066"/>
                </a:solidFill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khí</a:t>
            </a:r>
            <a:r>
              <a:rPr lang="en-US" sz="2000" b="1" dirty="0">
                <a:solidFill>
                  <a:srgbClr val="000066"/>
                </a:solidFill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0066"/>
                </a:solidFill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để</a:t>
            </a:r>
            <a:r>
              <a:rPr lang="en-US" sz="2000" b="1" dirty="0">
                <a:solidFill>
                  <a:srgbClr val="000066"/>
                </a:solidFill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0066"/>
                </a:solidFill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tận</a:t>
            </a:r>
            <a:r>
              <a:rPr lang="en-US" sz="2000" b="1" dirty="0">
                <a:solidFill>
                  <a:srgbClr val="000066"/>
                </a:solidFill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0066"/>
                </a:solidFill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dụng</a:t>
            </a:r>
            <a:r>
              <a:rPr lang="en-US" sz="2000" b="1" dirty="0">
                <a:solidFill>
                  <a:srgbClr val="000066"/>
                </a:solidFill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0066"/>
                </a:solidFill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cơ</a:t>
            </a:r>
            <a:r>
              <a:rPr lang="en-US" sz="2000" b="1" dirty="0">
                <a:solidFill>
                  <a:srgbClr val="000066"/>
                </a:solidFill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0066"/>
                </a:solidFill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hội</a:t>
            </a:r>
            <a:r>
              <a:rPr lang="en-US" sz="2000" b="1" dirty="0">
                <a:solidFill>
                  <a:srgbClr val="000066"/>
                </a:solidFill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0066"/>
                </a:solidFill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giá</a:t>
            </a:r>
            <a:r>
              <a:rPr lang="en-US" sz="2000" b="1" dirty="0">
                <a:solidFill>
                  <a:srgbClr val="000066"/>
                </a:solidFill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0066"/>
                </a:solidFill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dầu</a:t>
            </a:r>
            <a:r>
              <a:rPr lang="en-US" sz="2000" b="1" dirty="0">
                <a:solidFill>
                  <a:srgbClr val="000066"/>
                </a:solidFill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0066"/>
                </a:solidFill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cao</a:t>
            </a:r>
            <a:r>
              <a:rPr lang="en-US" sz="2000" b="1" dirty="0">
                <a:solidFill>
                  <a:srgbClr val="000066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; (ii) </a:t>
            </a:r>
            <a:r>
              <a:rPr lang="en-US" sz="2000" b="1" dirty="0" err="1">
                <a:solidFill>
                  <a:srgbClr val="000066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làm</a:t>
            </a:r>
            <a:r>
              <a:rPr lang="en-US" sz="2000" b="1" dirty="0">
                <a:solidFill>
                  <a:srgbClr val="000066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0066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việc</a:t>
            </a:r>
            <a:r>
              <a:rPr lang="en-US" sz="2000" b="1" dirty="0">
                <a:solidFill>
                  <a:srgbClr val="000066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0066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với</a:t>
            </a:r>
            <a:r>
              <a:rPr lang="en-US" sz="2000" b="1" dirty="0">
                <a:solidFill>
                  <a:srgbClr val="000066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0066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EVN</a:t>
            </a:r>
            <a:r>
              <a:rPr lang="en-US" sz="2000" b="1" dirty="0">
                <a:solidFill>
                  <a:srgbClr val="000066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/</a:t>
            </a:r>
            <a:r>
              <a:rPr lang="en-US" sz="2000" b="1" dirty="0" err="1">
                <a:solidFill>
                  <a:srgbClr val="000066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Ao</a:t>
            </a:r>
            <a:r>
              <a:rPr lang="en-US" sz="2000" b="1" dirty="0">
                <a:solidFill>
                  <a:srgbClr val="000066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0066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để</a:t>
            </a:r>
            <a:r>
              <a:rPr lang="en-US" sz="2000" b="1" dirty="0">
                <a:solidFill>
                  <a:srgbClr val="000066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0066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gia</a:t>
            </a:r>
            <a:r>
              <a:rPr lang="en-US" sz="2000" b="1" dirty="0">
                <a:solidFill>
                  <a:srgbClr val="000066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0066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tăng</a:t>
            </a:r>
            <a:r>
              <a:rPr lang="en-US" sz="2000" b="1" dirty="0">
                <a:solidFill>
                  <a:srgbClr val="000066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0066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sản</a:t>
            </a:r>
            <a:r>
              <a:rPr lang="en-US" sz="2000" b="1" dirty="0">
                <a:solidFill>
                  <a:srgbClr val="000066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0066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lương</a:t>
            </a:r>
            <a:r>
              <a:rPr lang="en-US" sz="2000" b="1" dirty="0">
                <a:solidFill>
                  <a:srgbClr val="000066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0066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huy</a:t>
            </a:r>
            <a:r>
              <a:rPr lang="en-US" sz="2000" b="1" dirty="0">
                <a:solidFill>
                  <a:srgbClr val="000066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0066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động</a:t>
            </a:r>
            <a:r>
              <a:rPr lang="en-US" sz="2000" b="1" dirty="0">
                <a:solidFill>
                  <a:srgbClr val="000066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0066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điện</a:t>
            </a:r>
            <a:r>
              <a:rPr lang="en-US" sz="2000" b="1" dirty="0">
                <a:solidFill>
                  <a:srgbClr val="000066"/>
                </a:solidFill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, </a:t>
            </a:r>
            <a:r>
              <a:rPr lang="en-US" sz="2000" b="1" dirty="0" err="1">
                <a:solidFill>
                  <a:srgbClr val="000066"/>
                </a:solidFill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đảm</a:t>
            </a:r>
            <a:r>
              <a:rPr lang="en-US" sz="2000" b="1" dirty="0">
                <a:solidFill>
                  <a:srgbClr val="000066"/>
                </a:solidFill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0066"/>
                </a:solidFill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bảo</a:t>
            </a:r>
            <a:r>
              <a:rPr lang="en-US" sz="2000" b="1" dirty="0">
                <a:solidFill>
                  <a:srgbClr val="000066"/>
                </a:solidFill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0066"/>
                </a:solidFill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tăng</a:t>
            </a:r>
            <a:r>
              <a:rPr lang="en-US" sz="2000" b="1" dirty="0">
                <a:solidFill>
                  <a:srgbClr val="000066"/>
                </a:solidFill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0066"/>
                </a:solidFill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nguồn</a:t>
            </a:r>
            <a:r>
              <a:rPr lang="en-US" sz="2000" b="1" dirty="0">
                <a:solidFill>
                  <a:srgbClr val="000066"/>
                </a:solidFill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0066"/>
                </a:solidFill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khí</a:t>
            </a:r>
            <a:r>
              <a:rPr lang="en-US" sz="2000" b="1" dirty="0">
                <a:solidFill>
                  <a:srgbClr val="000066"/>
                </a:solidFill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0066"/>
                </a:solidFill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khai</a:t>
            </a:r>
            <a:r>
              <a:rPr lang="en-US" sz="2000" b="1" dirty="0">
                <a:solidFill>
                  <a:srgbClr val="000066"/>
                </a:solidFill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0066"/>
                </a:solidFill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thác</a:t>
            </a:r>
            <a:r>
              <a:rPr lang="en-US" sz="2000" b="1" dirty="0">
                <a:solidFill>
                  <a:srgbClr val="000066"/>
                </a:solidFill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0066"/>
                </a:solidFill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và</a:t>
            </a:r>
            <a:r>
              <a:rPr lang="en-US" sz="2000" b="1" dirty="0">
                <a:solidFill>
                  <a:srgbClr val="000066"/>
                </a:solidFill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0066"/>
                </a:solidFill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sản</a:t>
            </a:r>
            <a:r>
              <a:rPr lang="en-US" sz="2000" b="1" dirty="0">
                <a:solidFill>
                  <a:srgbClr val="000066"/>
                </a:solidFill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0066"/>
                </a:solidFill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lượng</a:t>
            </a:r>
            <a:r>
              <a:rPr lang="en-US" sz="2000" b="1" dirty="0">
                <a:solidFill>
                  <a:srgbClr val="000066"/>
                </a:solidFill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0066"/>
                </a:solidFill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sản</a:t>
            </a:r>
            <a:r>
              <a:rPr lang="en-US" sz="2000" b="1" dirty="0">
                <a:solidFill>
                  <a:srgbClr val="000066"/>
                </a:solidFill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0066"/>
                </a:solidFill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xuất</a:t>
            </a:r>
            <a:r>
              <a:rPr lang="en-US" sz="2000" b="1" dirty="0">
                <a:solidFill>
                  <a:srgbClr val="000066"/>
                </a:solidFill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0066"/>
                </a:solidFill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điện</a:t>
            </a:r>
            <a:r>
              <a:rPr lang="en-US" sz="2000" b="1" dirty="0">
                <a:solidFill>
                  <a:srgbClr val="000066"/>
                </a:solidFill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0066"/>
                </a:solidFill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khí</a:t>
            </a:r>
            <a:r>
              <a:rPr lang="en-US" sz="2000" b="1" dirty="0">
                <a:solidFill>
                  <a:srgbClr val="000066"/>
                </a:solidFill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(iii) </a:t>
            </a:r>
            <a:r>
              <a:rPr lang="en-US" sz="2000" b="1" dirty="0" err="1">
                <a:solidFill>
                  <a:srgbClr val="000066"/>
                </a:solidFill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Vận</a:t>
            </a:r>
            <a:r>
              <a:rPr lang="en-US" sz="2000" b="1" dirty="0">
                <a:solidFill>
                  <a:srgbClr val="000066"/>
                </a:solidFill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0066"/>
                </a:solidFill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hành</a:t>
            </a:r>
            <a:r>
              <a:rPr lang="en-US" sz="2000" b="1" dirty="0">
                <a:solidFill>
                  <a:srgbClr val="000066"/>
                </a:solidFill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an </a:t>
            </a:r>
            <a:r>
              <a:rPr lang="en-US" sz="2000" b="1" dirty="0" err="1">
                <a:solidFill>
                  <a:srgbClr val="000066"/>
                </a:solidFill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toàn</a:t>
            </a:r>
            <a:r>
              <a:rPr lang="en-US" sz="2000" b="1" dirty="0">
                <a:solidFill>
                  <a:srgbClr val="000066"/>
                </a:solidFill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, </a:t>
            </a:r>
            <a:r>
              <a:rPr lang="en-US" sz="2000" b="1" dirty="0" err="1">
                <a:solidFill>
                  <a:srgbClr val="000066"/>
                </a:solidFill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hiệu</a:t>
            </a:r>
            <a:r>
              <a:rPr lang="en-US" sz="2000" b="1" dirty="0">
                <a:solidFill>
                  <a:srgbClr val="000066"/>
                </a:solidFill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0066"/>
                </a:solidFill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quả</a:t>
            </a:r>
            <a:r>
              <a:rPr lang="en-US" sz="2000" b="1" dirty="0">
                <a:solidFill>
                  <a:srgbClr val="000066"/>
                </a:solidFill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0066"/>
                </a:solidFill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các</a:t>
            </a:r>
            <a:r>
              <a:rPr lang="en-US" sz="2000" b="1" dirty="0">
                <a:solidFill>
                  <a:srgbClr val="000066"/>
                </a:solidFill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NMLD (Dung </a:t>
            </a:r>
            <a:r>
              <a:rPr lang="en-US" sz="2000" b="1" dirty="0" err="1">
                <a:solidFill>
                  <a:srgbClr val="000066"/>
                </a:solidFill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Quất</a:t>
            </a:r>
            <a:r>
              <a:rPr lang="en-US" sz="2000" b="1" dirty="0">
                <a:solidFill>
                  <a:srgbClr val="000066"/>
                </a:solidFill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0066"/>
                </a:solidFill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và</a:t>
            </a:r>
            <a:r>
              <a:rPr lang="en-US" sz="2000" b="1" dirty="0">
                <a:solidFill>
                  <a:srgbClr val="000066"/>
                </a:solidFill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Nghi </a:t>
            </a:r>
            <a:r>
              <a:rPr lang="en-US" sz="2000" b="1" dirty="0" err="1">
                <a:solidFill>
                  <a:srgbClr val="000066"/>
                </a:solidFill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Sơn</a:t>
            </a:r>
            <a:r>
              <a:rPr lang="en-US" sz="2000" b="1" dirty="0">
                <a:solidFill>
                  <a:srgbClr val="000066"/>
                </a:solidFill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) </a:t>
            </a:r>
            <a:r>
              <a:rPr lang="en-US" sz="2000" b="1" dirty="0" err="1">
                <a:solidFill>
                  <a:srgbClr val="000066"/>
                </a:solidFill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đáp</a:t>
            </a:r>
            <a:r>
              <a:rPr lang="en-US" sz="2000" b="1" dirty="0">
                <a:solidFill>
                  <a:srgbClr val="000066"/>
                </a:solidFill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0066"/>
                </a:solidFill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ứng</a:t>
            </a:r>
            <a:r>
              <a:rPr lang="en-US" sz="2000" b="1" dirty="0">
                <a:solidFill>
                  <a:srgbClr val="000066"/>
                </a:solidFill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0066"/>
                </a:solidFill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tối</a:t>
            </a:r>
            <a:r>
              <a:rPr lang="en-US" sz="2000" b="1" dirty="0">
                <a:solidFill>
                  <a:srgbClr val="000066"/>
                </a:solidFill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0066"/>
                </a:solidFill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đa</a:t>
            </a:r>
            <a:r>
              <a:rPr lang="en-US" sz="2000" b="1" dirty="0">
                <a:solidFill>
                  <a:srgbClr val="000066"/>
                </a:solidFill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0066"/>
                </a:solidFill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nguồn</a:t>
            </a:r>
            <a:r>
              <a:rPr lang="en-US" sz="2000" b="1" dirty="0">
                <a:solidFill>
                  <a:srgbClr val="000066"/>
                </a:solidFill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0066"/>
                </a:solidFill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cung</a:t>
            </a:r>
            <a:r>
              <a:rPr lang="en-US" sz="2000" b="1" dirty="0">
                <a:solidFill>
                  <a:srgbClr val="000066"/>
                </a:solidFill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0066"/>
                </a:solidFill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cho</a:t>
            </a:r>
            <a:r>
              <a:rPr lang="en-US" sz="2000" b="1" dirty="0">
                <a:solidFill>
                  <a:srgbClr val="000066"/>
                </a:solidFill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0066"/>
                </a:solidFill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hoạt</a:t>
            </a:r>
            <a:r>
              <a:rPr lang="en-US" sz="2000" b="1" dirty="0">
                <a:solidFill>
                  <a:srgbClr val="000066"/>
                </a:solidFill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0066"/>
                </a:solidFill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động</a:t>
            </a:r>
            <a:r>
              <a:rPr lang="en-US" sz="2000" b="1" dirty="0">
                <a:solidFill>
                  <a:srgbClr val="000066"/>
                </a:solidFill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bao </a:t>
            </a:r>
            <a:r>
              <a:rPr lang="en-US" sz="2000" b="1" dirty="0" err="1">
                <a:solidFill>
                  <a:srgbClr val="000066"/>
                </a:solidFill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tiêu</a:t>
            </a:r>
            <a:r>
              <a:rPr lang="en-US" sz="2000" b="1" dirty="0">
                <a:solidFill>
                  <a:srgbClr val="000066"/>
                </a:solidFill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, </a:t>
            </a:r>
            <a:r>
              <a:rPr lang="en-US" sz="2000" b="1" dirty="0" err="1">
                <a:solidFill>
                  <a:srgbClr val="000066"/>
                </a:solidFill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kinh</a:t>
            </a:r>
            <a:r>
              <a:rPr lang="en-US" sz="2000" b="1" dirty="0">
                <a:solidFill>
                  <a:srgbClr val="000066"/>
                </a:solidFill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0066"/>
                </a:solidFill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doanh</a:t>
            </a:r>
            <a:r>
              <a:rPr lang="en-US" sz="2000" b="1" dirty="0">
                <a:solidFill>
                  <a:srgbClr val="000066"/>
                </a:solidFill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0066"/>
                </a:solidFill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xăng</a:t>
            </a:r>
            <a:r>
              <a:rPr lang="en-US" sz="2000" b="1" dirty="0">
                <a:solidFill>
                  <a:srgbClr val="000066"/>
                </a:solidFill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0066"/>
                </a:solidFill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dầu</a:t>
            </a:r>
            <a:r>
              <a:rPr lang="en-US" sz="2000" b="1" dirty="0">
                <a:solidFill>
                  <a:srgbClr val="000066"/>
                </a:solidFill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. </a:t>
            </a:r>
            <a:endParaRPr lang="en-US" sz="2000" b="1" dirty="0">
              <a:solidFill>
                <a:srgbClr val="0000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555BC676-1BBC-44C2-9410-C80290177B04}"/>
              </a:ext>
            </a:extLst>
          </p:cNvPr>
          <p:cNvSpPr txBox="1"/>
          <p:nvPr/>
        </p:nvSpPr>
        <p:spPr>
          <a:xfrm>
            <a:off x="453066" y="3273925"/>
            <a:ext cx="108171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F9F9F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02</a:t>
            </a:r>
            <a:endParaRPr lang="en-US" b="1" dirty="0">
              <a:solidFill>
                <a:srgbClr val="F9F9F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6" name="AutoShape 22">
            <a:extLst>
              <a:ext uri="{FF2B5EF4-FFF2-40B4-BE49-F238E27FC236}">
                <a16:creationId xmlns:a16="http://schemas.microsoft.com/office/drawing/2014/main" id="{73EFE27F-FD5D-4494-8798-A705AF3F5414}"/>
              </a:ext>
            </a:extLst>
          </p:cNvPr>
          <p:cNvSpPr>
            <a:spLocks noChangeArrowheads="1"/>
          </p:cNvSpPr>
          <p:nvPr/>
        </p:nvSpPr>
        <p:spPr bwMode="gray">
          <a:xfrm>
            <a:off x="1718861" y="4683610"/>
            <a:ext cx="10335608" cy="1783893"/>
          </a:xfrm>
          <a:prstGeom prst="roundRect">
            <a:avLst>
              <a:gd name="adj" fmla="val 10889"/>
            </a:avLst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anchor="ctr"/>
          <a:lstStyle/>
          <a:p>
            <a:endParaRPr lang="en-US">
              <a:solidFill>
                <a:schemeClr val="dk1"/>
              </a:solidFill>
            </a:endParaRPr>
          </a:p>
        </p:txBody>
      </p:sp>
      <p:sp>
        <p:nvSpPr>
          <p:cNvPr id="69" name="AutoShape 32">
            <a:extLst>
              <a:ext uri="{FF2B5EF4-FFF2-40B4-BE49-F238E27FC236}">
                <a16:creationId xmlns:a16="http://schemas.microsoft.com/office/drawing/2014/main" id="{6697F16C-9B77-4664-AC5B-ABAAD9E54B6A}"/>
              </a:ext>
            </a:extLst>
          </p:cNvPr>
          <p:cNvSpPr>
            <a:spLocks noChangeArrowheads="1"/>
          </p:cNvSpPr>
          <p:nvPr/>
        </p:nvSpPr>
        <p:spPr bwMode="gray">
          <a:xfrm flipV="1">
            <a:off x="453066" y="4889442"/>
            <a:ext cx="1101583" cy="1213267"/>
          </a:xfrm>
          <a:prstGeom prst="roundRect">
            <a:avLst>
              <a:gd name="adj" fmla="val 11921"/>
            </a:avLst>
          </a:prstGeom>
          <a:solidFill>
            <a:schemeClr val="accent1">
              <a:lumMod val="75000"/>
            </a:schemeClr>
          </a:solidFill>
          <a:ln>
            <a:headEnd/>
            <a:tailEnd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endParaRPr lang="en-US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82E69DA9-883C-4F4B-A589-3DE903E84215}"/>
              </a:ext>
            </a:extLst>
          </p:cNvPr>
          <p:cNvSpPr txBox="1"/>
          <p:nvPr/>
        </p:nvSpPr>
        <p:spPr>
          <a:xfrm>
            <a:off x="1939036" y="4848162"/>
            <a:ext cx="10115433" cy="1631216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en-US" sz="2000" b="1" u="sng" dirty="0" err="1">
                <a:solidFill>
                  <a:srgbClr val="000066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Nhóm</a:t>
            </a:r>
            <a:r>
              <a:rPr lang="en-US" sz="2000" b="1" u="sng" dirty="0">
                <a:solidFill>
                  <a:srgbClr val="000066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000" b="1" u="sng" dirty="0" err="1">
                <a:solidFill>
                  <a:srgbClr val="000066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giải</a:t>
            </a:r>
            <a:r>
              <a:rPr lang="en-US" sz="2000" b="1" u="sng" dirty="0">
                <a:solidFill>
                  <a:srgbClr val="000066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000" b="1" u="sng" dirty="0" err="1">
                <a:solidFill>
                  <a:srgbClr val="000066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pháp</a:t>
            </a:r>
            <a:r>
              <a:rPr lang="en-US" sz="2000" b="1" u="sng" dirty="0">
                <a:solidFill>
                  <a:srgbClr val="000066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000" b="1" u="sng" dirty="0" err="1">
                <a:solidFill>
                  <a:srgbClr val="000066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về</a:t>
            </a:r>
            <a:r>
              <a:rPr lang="en-US" sz="2000" b="1" u="sng" dirty="0">
                <a:solidFill>
                  <a:srgbClr val="000066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000" b="1" u="sng" dirty="0" err="1">
                <a:solidFill>
                  <a:srgbClr val="000066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tài</a:t>
            </a:r>
            <a:r>
              <a:rPr lang="en-US" sz="2000" b="1" u="sng" dirty="0">
                <a:solidFill>
                  <a:srgbClr val="000066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000" b="1" u="sng" dirty="0" err="1">
                <a:solidFill>
                  <a:srgbClr val="000066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chính</a:t>
            </a:r>
            <a:r>
              <a:rPr lang="en-US" sz="2000" b="1" dirty="0">
                <a:solidFill>
                  <a:srgbClr val="000066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, </a:t>
            </a:r>
            <a:r>
              <a:rPr lang="en-US" sz="2000" b="1" dirty="0" err="1">
                <a:solidFill>
                  <a:srgbClr val="000066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tập</a:t>
            </a:r>
            <a:r>
              <a:rPr lang="en-US" sz="2000" b="1" dirty="0">
                <a:solidFill>
                  <a:srgbClr val="000066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0066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trung</a:t>
            </a:r>
            <a:r>
              <a:rPr lang="en-US" sz="2000" b="1" dirty="0">
                <a:solidFill>
                  <a:srgbClr val="000066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03 </a:t>
            </a:r>
            <a:r>
              <a:rPr lang="en-US" sz="2000" b="1" dirty="0" err="1">
                <a:solidFill>
                  <a:srgbClr val="000066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trọng</a:t>
            </a:r>
            <a:r>
              <a:rPr lang="en-US" sz="2000" b="1" dirty="0">
                <a:solidFill>
                  <a:srgbClr val="000066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0066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tâm</a:t>
            </a:r>
            <a:r>
              <a:rPr lang="en-US" sz="2000" b="1" dirty="0">
                <a:solidFill>
                  <a:srgbClr val="000066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0066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là</a:t>
            </a:r>
            <a:r>
              <a:rPr lang="en-US" sz="2000" b="1" dirty="0">
                <a:solidFill>
                  <a:srgbClr val="000066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0066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duy</a:t>
            </a:r>
            <a:r>
              <a:rPr lang="en-US" sz="2000" b="1" dirty="0">
                <a:solidFill>
                  <a:srgbClr val="000066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0066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trì</a:t>
            </a:r>
            <a:r>
              <a:rPr lang="en-US" sz="2000" b="1" dirty="0">
                <a:solidFill>
                  <a:srgbClr val="000066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0066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cơ</a:t>
            </a:r>
            <a:r>
              <a:rPr lang="en-US" sz="2000" b="1" dirty="0">
                <a:solidFill>
                  <a:srgbClr val="000066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0066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cấu</a:t>
            </a:r>
            <a:r>
              <a:rPr lang="en-US" sz="2000" b="1" dirty="0">
                <a:solidFill>
                  <a:srgbClr val="000066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0066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tài</a:t>
            </a:r>
            <a:r>
              <a:rPr lang="en-US" sz="2000" b="1" dirty="0">
                <a:solidFill>
                  <a:srgbClr val="000066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0066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chính</a:t>
            </a:r>
            <a:r>
              <a:rPr lang="en-US" sz="2000" b="1" dirty="0">
                <a:solidFill>
                  <a:srgbClr val="000066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0066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lành</a:t>
            </a:r>
            <a:r>
              <a:rPr lang="en-US" sz="2000" b="1" dirty="0">
                <a:solidFill>
                  <a:srgbClr val="000066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0066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mạnh</a:t>
            </a:r>
            <a:r>
              <a:rPr lang="en-US" sz="2000" b="1" dirty="0">
                <a:solidFill>
                  <a:srgbClr val="000066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, </a:t>
            </a:r>
            <a:r>
              <a:rPr lang="en-US" sz="2000" b="1" dirty="0" err="1">
                <a:solidFill>
                  <a:srgbClr val="000066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ổn</a:t>
            </a:r>
            <a:r>
              <a:rPr lang="en-US" sz="2000" b="1" dirty="0">
                <a:solidFill>
                  <a:srgbClr val="000066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0066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định</a:t>
            </a:r>
            <a:r>
              <a:rPr lang="en-US" sz="2000" b="1" dirty="0">
                <a:solidFill>
                  <a:srgbClr val="000066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0066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thực</a:t>
            </a:r>
            <a:r>
              <a:rPr lang="en-US" sz="2000" b="1" dirty="0">
                <a:solidFill>
                  <a:srgbClr val="000066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0066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hiện</a:t>
            </a:r>
            <a:r>
              <a:rPr lang="en-US" sz="2000" b="1" dirty="0">
                <a:solidFill>
                  <a:srgbClr val="000066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0066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các</a:t>
            </a:r>
            <a:r>
              <a:rPr lang="en-US" sz="2000" b="1" dirty="0">
                <a:solidFill>
                  <a:srgbClr val="000066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0066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mục</a:t>
            </a:r>
            <a:r>
              <a:rPr lang="en-US" sz="2000" b="1" dirty="0">
                <a:solidFill>
                  <a:srgbClr val="000066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0066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tiêu</a:t>
            </a:r>
            <a:r>
              <a:rPr lang="en-US" sz="2000" b="1" dirty="0">
                <a:solidFill>
                  <a:srgbClr val="000066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0066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kế</a:t>
            </a:r>
            <a:r>
              <a:rPr lang="en-US" sz="2000" b="1" dirty="0">
                <a:solidFill>
                  <a:srgbClr val="000066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0066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hoạch</a:t>
            </a:r>
            <a:r>
              <a:rPr lang="en-US" sz="2000" b="1" dirty="0">
                <a:solidFill>
                  <a:srgbClr val="000066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0066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tài</a:t>
            </a:r>
            <a:r>
              <a:rPr lang="en-US" sz="2000" b="1" dirty="0">
                <a:solidFill>
                  <a:srgbClr val="000066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0066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chính</a:t>
            </a:r>
            <a:r>
              <a:rPr lang="en-US" sz="2000" b="1" dirty="0">
                <a:solidFill>
                  <a:srgbClr val="000066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0066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đề</a:t>
            </a:r>
            <a:r>
              <a:rPr lang="en-US" sz="2000" b="1" dirty="0">
                <a:solidFill>
                  <a:srgbClr val="000066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ra</a:t>
            </a:r>
            <a:r>
              <a:rPr lang="en-US" sz="2000" b="1" dirty="0">
                <a:solidFill>
                  <a:srgbClr val="000066"/>
                </a:solidFill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: (</a:t>
            </a:r>
            <a:r>
              <a:rPr lang="en-US" sz="2000" b="1" dirty="0" err="1">
                <a:solidFill>
                  <a:srgbClr val="000066"/>
                </a:solidFill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i</a:t>
            </a:r>
            <a:r>
              <a:rPr lang="en-US" sz="2000" b="1" dirty="0">
                <a:solidFill>
                  <a:srgbClr val="000066"/>
                </a:solidFill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) </a:t>
            </a:r>
            <a:r>
              <a:rPr lang="en-US" sz="2000" b="1" dirty="0" err="1">
                <a:solidFill>
                  <a:srgbClr val="000066"/>
                </a:solidFill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Hoàn</a:t>
            </a:r>
            <a:r>
              <a:rPr lang="en-US" sz="2000" b="1" dirty="0">
                <a:solidFill>
                  <a:srgbClr val="000066"/>
                </a:solidFill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0066"/>
                </a:solidFill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tất</a:t>
            </a:r>
            <a:r>
              <a:rPr lang="en-US" sz="2000" b="1" dirty="0">
                <a:solidFill>
                  <a:srgbClr val="000066"/>
                </a:solidFill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0066"/>
                </a:solidFill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kế</a:t>
            </a:r>
            <a:r>
              <a:rPr lang="en-US" sz="2000" b="1" dirty="0">
                <a:solidFill>
                  <a:srgbClr val="000066"/>
                </a:solidFill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0066"/>
                </a:solidFill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hoạch</a:t>
            </a:r>
            <a:r>
              <a:rPr lang="en-US" sz="2000" b="1" dirty="0">
                <a:solidFill>
                  <a:srgbClr val="000066"/>
                </a:solidFill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0066"/>
                </a:solidFill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thu</a:t>
            </a:r>
            <a:r>
              <a:rPr lang="en-US" sz="2000" b="1" dirty="0">
                <a:solidFill>
                  <a:srgbClr val="000066"/>
                </a:solidFill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0066"/>
                </a:solidFill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xếp</a:t>
            </a:r>
            <a:r>
              <a:rPr lang="en-US" sz="2000" b="1" dirty="0">
                <a:solidFill>
                  <a:srgbClr val="000066"/>
                </a:solidFill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0066"/>
                </a:solidFill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vốn</a:t>
            </a:r>
            <a:r>
              <a:rPr lang="en-US" sz="2000" b="1" dirty="0">
                <a:solidFill>
                  <a:srgbClr val="000066"/>
                </a:solidFill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0066"/>
                </a:solidFill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cho</a:t>
            </a:r>
            <a:r>
              <a:rPr lang="en-US" sz="2000" b="1" dirty="0">
                <a:solidFill>
                  <a:srgbClr val="000066"/>
                </a:solidFill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0066"/>
                </a:solidFill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các</a:t>
            </a:r>
            <a:r>
              <a:rPr lang="en-US" sz="2000" b="1" dirty="0">
                <a:solidFill>
                  <a:srgbClr val="000066"/>
                </a:solidFill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0066"/>
                </a:solidFill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dự</a:t>
            </a:r>
            <a:r>
              <a:rPr lang="en-US" sz="2000" b="1" dirty="0">
                <a:solidFill>
                  <a:srgbClr val="000066"/>
                </a:solidFill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0066"/>
                </a:solidFill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án</a:t>
            </a:r>
            <a:r>
              <a:rPr lang="en-US" sz="2000" b="1" dirty="0">
                <a:solidFill>
                  <a:srgbClr val="000066"/>
                </a:solidFill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0066"/>
                </a:solidFill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được</a:t>
            </a:r>
            <a:r>
              <a:rPr lang="en-US" sz="2000" b="1" dirty="0">
                <a:solidFill>
                  <a:srgbClr val="000066"/>
                </a:solidFill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0066"/>
                </a:solidFill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phê</a:t>
            </a:r>
            <a:r>
              <a:rPr lang="en-US" sz="2000" b="1" dirty="0">
                <a:solidFill>
                  <a:srgbClr val="000066"/>
                </a:solidFill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0066"/>
                </a:solidFill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duyệt</a:t>
            </a:r>
            <a:r>
              <a:rPr lang="en-US" sz="2000" b="1" dirty="0">
                <a:solidFill>
                  <a:srgbClr val="000066"/>
                </a:solidFill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(Lô B, Sao </a:t>
            </a:r>
            <a:r>
              <a:rPr lang="en-US" sz="2000" b="1" dirty="0" err="1">
                <a:solidFill>
                  <a:srgbClr val="000066"/>
                </a:solidFill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Vàng</a:t>
            </a:r>
            <a:r>
              <a:rPr lang="en-US" sz="2000" b="1" dirty="0">
                <a:solidFill>
                  <a:srgbClr val="000066"/>
                </a:solidFill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0066"/>
                </a:solidFill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Đại</a:t>
            </a:r>
            <a:r>
              <a:rPr lang="en-US" sz="2000" b="1" dirty="0">
                <a:solidFill>
                  <a:srgbClr val="000066"/>
                </a:solidFill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0066"/>
                </a:solidFill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Nguyệt</a:t>
            </a:r>
            <a:r>
              <a:rPr lang="en-US" sz="2000" b="1" dirty="0">
                <a:solidFill>
                  <a:srgbClr val="000066"/>
                </a:solidFill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, </a:t>
            </a:r>
            <a:r>
              <a:rPr lang="en-US" sz="2000" b="1" dirty="0" err="1">
                <a:solidFill>
                  <a:srgbClr val="000066"/>
                </a:solidFill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các</a:t>
            </a:r>
            <a:r>
              <a:rPr lang="en-US" sz="2000" b="1" dirty="0">
                <a:solidFill>
                  <a:srgbClr val="000066"/>
                </a:solidFill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0066"/>
                </a:solidFill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dự</a:t>
            </a:r>
            <a:r>
              <a:rPr lang="en-US" sz="2000" b="1" dirty="0">
                <a:solidFill>
                  <a:srgbClr val="000066"/>
                </a:solidFill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0066"/>
                </a:solidFill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án</a:t>
            </a:r>
            <a:r>
              <a:rPr lang="en-US" sz="2000" b="1" dirty="0">
                <a:solidFill>
                  <a:srgbClr val="000066"/>
                </a:solidFill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0066"/>
                </a:solidFill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điện</a:t>
            </a:r>
            <a:r>
              <a:rPr lang="en-US" sz="2000" b="1" dirty="0">
                <a:solidFill>
                  <a:srgbClr val="000066"/>
                </a:solidFill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…)</a:t>
            </a:r>
            <a:r>
              <a:rPr lang="nb-NO" sz="2000" b="1" dirty="0">
                <a:solidFill>
                  <a:srgbClr val="000066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; (ii) Bám sát biến động thị trường và tỷ giá để quản lý hiệu quả dòng tiền, phương án vốn tối ưu và dự phòng tối đa theo quy định; (iii) xử lý tài sản xấu và không sinh lời để thu hồi.</a:t>
            </a:r>
            <a:endParaRPr lang="en-US" sz="2000" b="1" dirty="0">
              <a:solidFill>
                <a:srgbClr val="0000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344E96EC-ED66-4FAE-8EDB-1F3D8D445F90}"/>
              </a:ext>
            </a:extLst>
          </p:cNvPr>
          <p:cNvSpPr txBox="1"/>
          <p:nvPr/>
        </p:nvSpPr>
        <p:spPr>
          <a:xfrm>
            <a:off x="486562" y="5203687"/>
            <a:ext cx="108171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F9F9F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03</a:t>
            </a:r>
            <a:endParaRPr lang="en-US" b="1" dirty="0">
              <a:solidFill>
                <a:srgbClr val="F9F9F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9038584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312271"/>
            <a:ext cx="12192000" cy="70574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138" y="0"/>
            <a:ext cx="850472" cy="741723"/>
          </a:xfrm>
          <a:prstGeom prst="rect">
            <a:avLst/>
          </a:prstGeom>
        </p:spPr>
      </p:pic>
      <p:sp>
        <p:nvSpPr>
          <p:cNvPr id="38" name="AutoShape 22">
            <a:extLst>
              <a:ext uri="{FF2B5EF4-FFF2-40B4-BE49-F238E27FC236}">
                <a16:creationId xmlns:a16="http://schemas.microsoft.com/office/drawing/2014/main" id="{DEC7D1EC-725A-488C-96E5-E4B54570C885}"/>
              </a:ext>
            </a:extLst>
          </p:cNvPr>
          <p:cNvSpPr>
            <a:spLocks noChangeArrowheads="1"/>
          </p:cNvSpPr>
          <p:nvPr/>
        </p:nvSpPr>
        <p:spPr bwMode="gray">
          <a:xfrm>
            <a:off x="2007220" y="1029981"/>
            <a:ext cx="9846526" cy="2352941"/>
          </a:xfrm>
          <a:prstGeom prst="roundRect">
            <a:avLst>
              <a:gd name="adj" fmla="val 10889"/>
            </a:avLst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anchor="ctr"/>
          <a:lstStyle/>
          <a:p>
            <a:endParaRPr lang="en-US"/>
          </a:p>
        </p:txBody>
      </p:sp>
      <p:sp>
        <p:nvSpPr>
          <p:cNvPr id="41" name="AutoShape 32">
            <a:extLst>
              <a:ext uri="{FF2B5EF4-FFF2-40B4-BE49-F238E27FC236}">
                <a16:creationId xmlns:a16="http://schemas.microsoft.com/office/drawing/2014/main" id="{402259CC-3297-4BC6-86C7-6408D3A417E3}"/>
              </a:ext>
            </a:extLst>
          </p:cNvPr>
          <p:cNvSpPr>
            <a:spLocks noChangeArrowheads="1"/>
          </p:cNvSpPr>
          <p:nvPr/>
        </p:nvSpPr>
        <p:spPr bwMode="gray">
          <a:xfrm>
            <a:off x="338254" y="1404654"/>
            <a:ext cx="1308570" cy="1406185"/>
          </a:xfrm>
          <a:prstGeom prst="roundRect">
            <a:avLst>
              <a:gd name="adj" fmla="val 11921"/>
            </a:avLst>
          </a:prstGeom>
          <a:solidFill>
            <a:schemeClr val="accent1">
              <a:lumMod val="75000"/>
            </a:schemeClr>
          </a:solidFill>
          <a:ln>
            <a:headEnd/>
            <a:tailEnd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endParaRPr lang="en-US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B4C7B334-E27E-4A4A-81A5-8D8A7083EF0E}"/>
              </a:ext>
            </a:extLst>
          </p:cNvPr>
          <p:cNvSpPr txBox="1"/>
          <p:nvPr/>
        </p:nvSpPr>
        <p:spPr>
          <a:xfrm>
            <a:off x="2223914" y="1203509"/>
            <a:ext cx="9415146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2000" b="1" dirty="0" err="1">
                <a:solidFill>
                  <a:srgbClr val="000066"/>
                </a:solidFill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N</a:t>
            </a:r>
            <a:r>
              <a:rPr lang="en-US" sz="2000" b="1" dirty="0" err="1">
                <a:solidFill>
                  <a:srgbClr val="000066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hóm</a:t>
            </a:r>
            <a:r>
              <a:rPr lang="en-US" sz="2000" b="1" dirty="0">
                <a:solidFill>
                  <a:srgbClr val="000066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0066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giải</a:t>
            </a:r>
            <a:r>
              <a:rPr lang="en-US" sz="2000" b="1" dirty="0">
                <a:solidFill>
                  <a:srgbClr val="000066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0066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pháp</a:t>
            </a:r>
            <a:r>
              <a:rPr lang="en-US" sz="2000" b="1" dirty="0">
                <a:solidFill>
                  <a:srgbClr val="000066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0066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về</a:t>
            </a:r>
            <a:r>
              <a:rPr lang="en-US" sz="2000" b="1" dirty="0">
                <a:solidFill>
                  <a:srgbClr val="000066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0066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đầu</a:t>
            </a:r>
            <a:r>
              <a:rPr lang="en-US" sz="2000" b="1" dirty="0">
                <a:solidFill>
                  <a:srgbClr val="000066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0066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tư</a:t>
            </a:r>
            <a:r>
              <a:rPr lang="en-US" sz="2000" b="1" dirty="0">
                <a:solidFill>
                  <a:srgbClr val="000066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, </a:t>
            </a:r>
            <a:r>
              <a:rPr lang="en-US" sz="2000" b="1" dirty="0" err="1">
                <a:solidFill>
                  <a:srgbClr val="000066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tập</a:t>
            </a:r>
            <a:r>
              <a:rPr lang="en-US" sz="2000" b="1" dirty="0">
                <a:solidFill>
                  <a:srgbClr val="000066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0066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trung</a:t>
            </a:r>
            <a:r>
              <a:rPr lang="en-US" sz="2000" b="1" dirty="0">
                <a:solidFill>
                  <a:srgbClr val="000066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02 </a:t>
            </a:r>
            <a:r>
              <a:rPr lang="en-US" sz="2000" b="1" dirty="0" err="1">
                <a:solidFill>
                  <a:srgbClr val="000066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trọng</a:t>
            </a:r>
            <a:r>
              <a:rPr lang="en-US" sz="2000" b="1" dirty="0">
                <a:solidFill>
                  <a:srgbClr val="000066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0066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tâm</a:t>
            </a:r>
            <a:r>
              <a:rPr lang="en-US" sz="2000" b="1" dirty="0">
                <a:solidFill>
                  <a:srgbClr val="000066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0066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là</a:t>
            </a:r>
            <a:r>
              <a:rPr lang="en-US" sz="2000" b="1" dirty="0">
                <a:solidFill>
                  <a:srgbClr val="000066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(</a:t>
            </a:r>
            <a:r>
              <a:rPr lang="en-US" sz="2000" b="1" dirty="0" err="1">
                <a:solidFill>
                  <a:srgbClr val="000066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i</a:t>
            </a:r>
            <a:r>
              <a:rPr lang="en-US" sz="2000" b="1" dirty="0">
                <a:solidFill>
                  <a:srgbClr val="000066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) </a:t>
            </a:r>
            <a:r>
              <a:rPr lang="en-US" sz="2000" b="1" dirty="0" err="1">
                <a:solidFill>
                  <a:srgbClr val="000066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Tập</a:t>
            </a:r>
            <a:r>
              <a:rPr lang="en-US" sz="2000" b="1" dirty="0">
                <a:solidFill>
                  <a:srgbClr val="000066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0066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trung</a:t>
            </a:r>
            <a:r>
              <a:rPr lang="en-US" sz="2000" b="1" dirty="0">
                <a:solidFill>
                  <a:srgbClr val="000066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0066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hoàn</a:t>
            </a:r>
            <a:r>
              <a:rPr lang="en-US" sz="2000" b="1" dirty="0">
                <a:solidFill>
                  <a:srgbClr val="000066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0066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thành</a:t>
            </a:r>
            <a:r>
              <a:rPr lang="en-US" sz="2000" b="1" dirty="0">
                <a:solidFill>
                  <a:srgbClr val="000066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0066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đưa</a:t>
            </a:r>
            <a:r>
              <a:rPr lang="en-US" sz="2000" b="1" dirty="0">
                <a:solidFill>
                  <a:srgbClr val="000066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0066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vào</a:t>
            </a:r>
            <a:r>
              <a:rPr lang="en-US" sz="2000" b="1" dirty="0">
                <a:solidFill>
                  <a:srgbClr val="000066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0066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vận</a:t>
            </a:r>
            <a:r>
              <a:rPr lang="en-US" sz="2000" b="1" dirty="0">
                <a:solidFill>
                  <a:srgbClr val="000066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0066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hành</a:t>
            </a:r>
            <a:r>
              <a:rPr lang="en-US" sz="2000" b="1" dirty="0">
                <a:solidFill>
                  <a:srgbClr val="000066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0066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đúng</a:t>
            </a:r>
            <a:r>
              <a:rPr lang="en-US" sz="2000" b="1" dirty="0">
                <a:solidFill>
                  <a:srgbClr val="000066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0066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kế</a:t>
            </a:r>
            <a:r>
              <a:rPr lang="en-US" sz="2000" b="1" dirty="0">
                <a:solidFill>
                  <a:srgbClr val="000066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0066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hoạch</a:t>
            </a:r>
            <a:r>
              <a:rPr lang="en-US" sz="2000" b="1" dirty="0">
                <a:solidFill>
                  <a:srgbClr val="000066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02 </a:t>
            </a:r>
            <a:r>
              <a:rPr lang="en-US" sz="2000" b="1" dirty="0" err="1">
                <a:solidFill>
                  <a:srgbClr val="000066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dự</a:t>
            </a:r>
            <a:r>
              <a:rPr lang="en-US" sz="2000" b="1" dirty="0">
                <a:solidFill>
                  <a:srgbClr val="000066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0066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án</a:t>
            </a:r>
            <a:r>
              <a:rPr lang="en-US" sz="2000" b="1" dirty="0">
                <a:solidFill>
                  <a:srgbClr val="000066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0066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Thái</a:t>
            </a:r>
            <a:r>
              <a:rPr lang="en-US" sz="2000" b="1" dirty="0">
                <a:solidFill>
                  <a:srgbClr val="000066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0066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Bình</a:t>
            </a:r>
            <a:r>
              <a:rPr lang="en-US" sz="2000" b="1" dirty="0">
                <a:solidFill>
                  <a:srgbClr val="000066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2 </a:t>
            </a:r>
            <a:r>
              <a:rPr lang="en-US" sz="2000" b="1" dirty="0" err="1">
                <a:solidFill>
                  <a:srgbClr val="000066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và</a:t>
            </a:r>
            <a:r>
              <a:rPr lang="en-US" sz="2000" b="1" dirty="0">
                <a:solidFill>
                  <a:srgbClr val="000066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0066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Sông</a:t>
            </a:r>
            <a:r>
              <a:rPr lang="en-US" sz="2000" b="1" dirty="0">
                <a:solidFill>
                  <a:srgbClr val="000066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0066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Hậu</a:t>
            </a:r>
            <a:r>
              <a:rPr lang="en-US" sz="2000" b="1" dirty="0">
                <a:solidFill>
                  <a:srgbClr val="000066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1</a:t>
            </a:r>
            <a:r>
              <a:rPr lang="nb-NO" sz="2000" b="1" dirty="0">
                <a:solidFill>
                  <a:srgbClr val="000066"/>
                </a:solidFill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; </a:t>
            </a:r>
            <a:r>
              <a:rPr lang="en-US" sz="2000" b="1" dirty="0">
                <a:solidFill>
                  <a:srgbClr val="000066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(ii) </a:t>
            </a:r>
            <a:r>
              <a:rPr lang="en-US" sz="2000" b="1" dirty="0" err="1">
                <a:solidFill>
                  <a:srgbClr val="000066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Bám</a:t>
            </a:r>
            <a:r>
              <a:rPr lang="en-US" sz="2000" b="1" dirty="0">
                <a:solidFill>
                  <a:srgbClr val="000066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0066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sát</a:t>
            </a:r>
            <a:r>
              <a:rPr lang="en-US" sz="2000" b="1" dirty="0">
                <a:solidFill>
                  <a:srgbClr val="000066"/>
                </a:solidFill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, </a:t>
            </a:r>
            <a:r>
              <a:rPr lang="en-US" sz="2000" b="1" dirty="0" err="1">
                <a:solidFill>
                  <a:srgbClr val="000066"/>
                </a:solidFill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chỉ</a:t>
            </a:r>
            <a:r>
              <a:rPr lang="en-US" sz="2000" b="1" dirty="0">
                <a:solidFill>
                  <a:srgbClr val="000066"/>
                </a:solidFill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0066"/>
                </a:solidFill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đạo</a:t>
            </a:r>
            <a:r>
              <a:rPr lang="en-US" sz="2000" b="1" dirty="0">
                <a:solidFill>
                  <a:srgbClr val="000066"/>
                </a:solidFill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0066"/>
                </a:solidFill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cơ</a:t>
            </a:r>
            <a:r>
              <a:rPr lang="en-US" sz="2000" b="1" dirty="0">
                <a:solidFill>
                  <a:srgbClr val="000066"/>
                </a:solidFill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0066"/>
                </a:solidFill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quan</a:t>
            </a:r>
            <a:r>
              <a:rPr lang="en-US" sz="2000" b="1" dirty="0">
                <a:solidFill>
                  <a:srgbClr val="000066"/>
                </a:solidFill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0066"/>
                </a:solidFill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có</a:t>
            </a:r>
            <a:r>
              <a:rPr lang="en-US" sz="2000" b="1" dirty="0">
                <a:solidFill>
                  <a:srgbClr val="000066"/>
                </a:solidFill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0066"/>
                </a:solidFill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thẩm</a:t>
            </a:r>
            <a:r>
              <a:rPr lang="en-US" sz="2000" b="1" dirty="0">
                <a:solidFill>
                  <a:srgbClr val="000066"/>
                </a:solidFill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0066"/>
                </a:solidFill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quyền</a:t>
            </a:r>
            <a:r>
              <a:rPr lang="en-US" sz="2000" b="1" dirty="0">
                <a:solidFill>
                  <a:srgbClr val="000066"/>
                </a:solidFill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0066"/>
                </a:solidFill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để</a:t>
            </a:r>
            <a:r>
              <a:rPr lang="en-US" sz="2000" b="1" dirty="0">
                <a:solidFill>
                  <a:srgbClr val="000066"/>
                </a:solidFill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0066"/>
                </a:solidFill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giải</a:t>
            </a:r>
            <a:r>
              <a:rPr lang="en-US" sz="2000" b="1" dirty="0">
                <a:solidFill>
                  <a:srgbClr val="000066"/>
                </a:solidFill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0066"/>
                </a:solidFill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quyết</a:t>
            </a:r>
            <a:r>
              <a:rPr lang="en-US" sz="2000" b="1" dirty="0">
                <a:solidFill>
                  <a:srgbClr val="000066"/>
                </a:solidFill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0066"/>
                </a:solidFill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vướng</a:t>
            </a:r>
            <a:r>
              <a:rPr lang="en-US" sz="2000" b="1" dirty="0">
                <a:solidFill>
                  <a:srgbClr val="000066"/>
                </a:solidFill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0066"/>
                </a:solidFill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mắc</a:t>
            </a:r>
            <a:r>
              <a:rPr lang="en-US" sz="2000" b="1" dirty="0">
                <a:solidFill>
                  <a:srgbClr val="000066"/>
                </a:solidFill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0066"/>
                </a:solidFill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của</a:t>
            </a:r>
            <a:r>
              <a:rPr lang="en-US" sz="2000" b="1" dirty="0">
                <a:solidFill>
                  <a:srgbClr val="000066"/>
                </a:solidFill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0066"/>
                </a:solidFill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các</a:t>
            </a:r>
            <a:r>
              <a:rPr lang="en-US" sz="2000" b="1" dirty="0">
                <a:solidFill>
                  <a:srgbClr val="000066"/>
                </a:solidFill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0066"/>
                </a:solidFill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dự</a:t>
            </a:r>
            <a:r>
              <a:rPr lang="en-US" sz="2000" b="1" dirty="0">
                <a:solidFill>
                  <a:srgbClr val="000066"/>
                </a:solidFill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0066"/>
                </a:solidFill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án</a:t>
            </a:r>
            <a:r>
              <a:rPr lang="en-US" sz="2000" b="1" dirty="0">
                <a:solidFill>
                  <a:srgbClr val="000066"/>
                </a:solidFill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0066"/>
                </a:solidFill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điện</a:t>
            </a:r>
            <a:r>
              <a:rPr lang="en-US" sz="2000" b="1" dirty="0">
                <a:solidFill>
                  <a:srgbClr val="000066"/>
                </a:solidFill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Long </a:t>
            </a:r>
            <a:r>
              <a:rPr lang="en-US" sz="2000" b="1" dirty="0" err="1">
                <a:solidFill>
                  <a:srgbClr val="000066"/>
                </a:solidFill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Phú</a:t>
            </a:r>
            <a:r>
              <a:rPr lang="en-US" sz="2000" b="1" dirty="0">
                <a:solidFill>
                  <a:srgbClr val="000066"/>
                </a:solidFill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1 (iii) </a:t>
            </a:r>
            <a:r>
              <a:rPr lang="en-US" sz="2000" b="1" dirty="0" err="1">
                <a:solidFill>
                  <a:srgbClr val="000066"/>
                </a:solidFill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Thúc</a:t>
            </a:r>
            <a:r>
              <a:rPr lang="en-US" sz="2000" b="1" dirty="0">
                <a:solidFill>
                  <a:srgbClr val="000066"/>
                </a:solidFill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0066"/>
                </a:solidFill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đẩy</a:t>
            </a:r>
            <a:r>
              <a:rPr lang="en-US" sz="2000" b="1" dirty="0">
                <a:solidFill>
                  <a:srgbClr val="000066"/>
                </a:solidFill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0066"/>
                </a:solidFill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tiến</a:t>
            </a:r>
            <a:r>
              <a:rPr lang="en-US" sz="2000" b="1" dirty="0">
                <a:solidFill>
                  <a:srgbClr val="000066"/>
                </a:solidFill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0066"/>
                </a:solidFill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độ</a:t>
            </a:r>
            <a:r>
              <a:rPr lang="en-US" sz="2000" b="1" dirty="0">
                <a:solidFill>
                  <a:srgbClr val="000066"/>
                </a:solidFill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0066"/>
                </a:solidFill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các</a:t>
            </a:r>
            <a:r>
              <a:rPr lang="en-US" sz="2000" b="1" dirty="0">
                <a:solidFill>
                  <a:srgbClr val="000066"/>
                </a:solidFill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0066"/>
                </a:solidFill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dự</a:t>
            </a:r>
            <a:r>
              <a:rPr lang="en-US" sz="2000" b="1" dirty="0">
                <a:solidFill>
                  <a:srgbClr val="000066"/>
                </a:solidFill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0066"/>
                </a:solidFill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án</a:t>
            </a:r>
            <a:r>
              <a:rPr lang="en-US" sz="2000" b="1" dirty="0">
                <a:solidFill>
                  <a:srgbClr val="000066"/>
                </a:solidFill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0066"/>
                </a:solidFill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trọng</a:t>
            </a:r>
            <a:r>
              <a:rPr lang="en-US" sz="2000" b="1" dirty="0">
                <a:solidFill>
                  <a:srgbClr val="000066"/>
                </a:solidFill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0066"/>
                </a:solidFill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điểm</a:t>
            </a:r>
            <a:r>
              <a:rPr lang="en-US" sz="2000" b="1" dirty="0">
                <a:solidFill>
                  <a:srgbClr val="000066"/>
                </a:solidFill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(</a:t>
            </a:r>
            <a:r>
              <a:rPr lang="en-US" sz="2000" b="1" dirty="0" err="1">
                <a:solidFill>
                  <a:srgbClr val="000066"/>
                </a:solidFill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chuỗi</a:t>
            </a:r>
            <a:r>
              <a:rPr lang="en-US" sz="2000" b="1" dirty="0">
                <a:solidFill>
                  <a:srgbClr val="000066"/>
                </a:solidFill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0066"/>
                </a:solidFill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dự</a:t>
            </a:r>
            <a:r>
              <a:rPr lang="en-US" sz="2000" b="1" dirty="0">
                <a:solidFill>
                  <a:srgbClr val="000066"/>
                </a:solidFill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0066"/>
                </a:solidFill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án</a:t>
            </a:r>
            <a:r>
              <a:rPr lang="en-US" sz="2000" b="1" dirty="0">
                <a:solidFill>
                  <a:srgbClr val="000066"/>
                </a:solidFill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Lô B, </a:t>
            </a:r>
            <a:r>
              <a:rPr lang="en-US" sz="2000" b="1" dirty="0" err="1">
                <a:solidFill>
                  <a:srgbClr val="000066"/>
                </a:solidFill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cá</a:t>
            </a:r>
            <a:r>
              <a:rPr lang="en-US" sz="2000" b="1" dirty="0">
                <a:solidFill>
                  <a:srgbClr val="000066"/>
                </a:solidFill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0066"/>
                </a:solidFill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Voi</a:t>
            </a:r>
            <a:r>
              <a:rPr lang="en-US" sz="2000" b="1" dirty="0">
                <a:solidFill>
                  <a:srgbClr val="000066"/>
                </a:solidFill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0066"/>
                </a:solidFill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Xanh</a:t>
            </a:r>
            <a:r>
              <a:rPr lang="en-US" sz="2000" b="1" dirty="0">
                <a:solidFill>
                  <a:srgbClr val="000066"/>
                </a:solidFill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…); (iv) </a:t>
            </a:r>
            <a:r>
              <a:rPr lang="en-US" sz="2000" b="1" dirty="0" err="1">
                <a:solidFill>
                  <a:srgbClr val="000066"/>
                </a:solidFill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hoàn</a:t>
            </a:r>
            <a:r>
              <a:rPr lang="en-US" sz="2000" b="1" dirty="0">
                <a:solidFill>
                  <a:srgbClr val="000066"/>
                </a:solidFill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0066"/>
                </a:solidFill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tất</a:t>
            </a:r>
            <a:r>
              <a:rPr lang="en-US" sz="2000" b="1" dirty="0">
                <a:solidFill>
                  <a:srgbClr val="000066"/>
                </a:solidFill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0066"/>
                </a:solidFill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xử</a:t>
            </a:r>
            <a:r>
              <a:rPr lang="en-US" sz="2000" b="1" dirty="0">
                <a:solidFill>
                  <a:srgbClr val="000066"/>
                </a:solidFill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0066"/>
                </a:solidFill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lý</a:t>
            </a:r>
            <a:r>
              <a:rPr lang="en-US" sz="2000" b="1" dirty="0">
                <a:solidFill>
                  <a:srgbClr val="000066"/>
                </a:solidFill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0066"/>
                </a:solidFill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quyết</a:t>
            </a:r>
            <a:r>
              <a:rPr lang="en-US" sz="2000" b="1" dirty="0">
                <a:solidFill>
                  <a:srgbClr val="000066"/>
                </a:solidFill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0066"/>
                </a:solidFill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toán</a:t>
            </a:r>
            <a:r>
              <a:rPr lang="en-US" sz="2000" b="1" dirty="0">
                <a:solidFill>
                  <a:srgbClr val="000066"/>
                </a:solidFill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0066"/>
                </a:solidFill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các</a:t>
            </a:r>
            <a:r>
              <a:rPr lang="en-US" sz="2000" b="1" dirty="0">
                <a:solidFill>
                  <a:srgbClr val="000066"/>
                </a:solidFill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0066"/>
                </a:solidFill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dự</a:t>
            </a:r>
            <a:r>
              <a:rPr lang="en-US" sz="2000" b="1" dirty="0">
                <a:solidFill>
                  <a:srgbClr val="000066"/>
                </a:solidFill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0066"/>
                </a:solidFill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án</a:t>
            </a:r>
            <a:r>
              <a:rPr lang="en-US" sz="2000" b="1" dirty="0">
                <a:solidFill>
                  <a:srgbClr val="000066"/>
                </a:solidFill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0066"/>
                </a:solidFill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đã</a:t>
            </a:r>
            <a:r>
              <a:rPr lang="en-US" sz="2000" b="1" dirty="0">
                <a:solidFill>
                  <a:srgbClr val="000066"/>
                </a:solidFill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0066"/>
                </a:solidFill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hoàn</a:t>
            </a:r>
            <a:r>
              <a:rPr lang="en-US" sz="2000" b="1" dirty="0">
                <a:solidFill>
                  <a:srgbClr val="000066"/>
                </a:solidFill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0066"/>
                </a:solidFill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thành</a:t>
            </a:r>
            <a:r>
              <a:rPr lang="en-US" sz="2000" b="1" dirty="0">
                <a:solidFill>
                  <a:srgbClr val="000066"/>
                </a:solidFill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(</a:t>
            </a:r>
            <a:r>
              <a:rPr lang="en-US" sz="2000" b="1" dirty="0" err="1">
                <a:solidFill>
                  <a:srgbClr val="000066"/>
                </a:solidFill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Vũng</a:t>
            </a:r>
            <a:r>
              <a:rPr lang="en-US" sz="2000" b="1" dirty="0">
                <a:solidFill>
                  <a:srgbClr val="000066"/>
                </a:solidFill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0066"/>
                </a:solidFill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Áng</a:t>
            </a:r>
            <a:r>
              <a:rPr lang="en-US" sz="2000" b="1" dirty="0">
                <a:solidFill>
                  <a:srgbClr val="000066"/>
                </a:solidFill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1).</a:t>
            </a:r>
            <a:endParaRPr lang="en-US" sz="2000" b="1" dirty="0">
              <a:solidFill>
                <a:srgbClr val="0000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A5AFA71-8B95-4DF2-92F3-E610384F9714}"/>
              </a:ext>
            </a:extLst>
          </p:cNvPr>
          <p:cNvSpPr txBox="1"/>
          <p:nvPr/>
        </p:nvSpPr>
        <p:spPr>
          <a:xfrm>
            <a:off x="462754" y="1788239"/>
            <a:ext cx="108171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F9F9F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04</a:t>
            </a:r>
            <a:endParaRPr lang="en-US" b="1" dirty="0">
              <a:solidFill>
                <a:srgbClr val="F9F9F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6" name="AutoShape 22">
            <a:extLst>
              <a:ext uri="{FF2B5EF4-FFF2-40B4-BE49-F238E27FC236}">
                <a16:creationId xmlns:a16="http://schemas.microsoft.com/office/drawing/2014/main" id="{807674D9-882B-4197-8206-6E7DF4D0B4CF}"/>
              </a:ext>
            </a:extLst>
          </p:cNvPr>
          <p:cNvSpPr>
            <a:spLocks noChangeArrowheads="1"/>
          </p:cNvSpPr>
          <p:nvPr/>
        </p:nvSpPr>
        <p:spPr bwMode="gray">
          <a:xfrm>
            <a:off x="2007220" y="3638598"/>
            <a:ext cx="9846526" cy="2549416"/>
          </a:xfrm>
          <a:prstGeom prst="roundRect">
            <a:avLst>
              <a:gd name="adj" fmla="val 10889"/>
            </a:avLst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anchor="ctr"/>
          <a:lstStyle/>
          <a:p>
            <a:endParaRPr lang="en-US"/>
          </a:p>
        </p:txBody>
      </p:sp>
      <p:sp>
        <p:nvSpPr>
          <p:cNvPr id="59" name="AutoShape 32">
            <a:extLst>
              <a:ext uri="{FF2B5EF4-FFF2-40B4-BE49-F238E27FC236}">
                <a16:creationId xmlns:a16="http://schemas.microsoft.com/office/drawing/2014/main" id="{48947028-0022-492A-81A9-C19D18C0CA3F}"/>
              </a:ext>
            </a:extLst>
          </p:cNvPr>
          <p:cNvSpPr>
            <a:spLocks noChangeArrowheads="1"/>
          </p:cNvSpPr>
          <p:nvPr/>
        </p:nvSpPr>
        <p:spPr bwMode="gray">
          <a:xfrm>
            <a:off x="404231" y="4020583"/>
            <a:ext cx="1176616" cy="1281780"/>
          </a:xfrm>
          <a:prstGeom prst="roundRect">
            <a:avLst>
              <a:gd name="adj" fmla="val 11921"/>
            </a:avLst>
          </a:prstGeom>
          <a:solidFill>
            <a:schemeClr val="accent1">
              <a:lumMod val="75000"/>
            </a:schemeClr>
          </a:solidFill>
          <a:ln>
            <a:headEnd/>
            <a:tailEnd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endParaRPr lang="en-US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555BC676-1BBC-44C2-9410-C80290177B04}"/>
              </a:ext>
            </a:extLst>
          </p:cNvPr>
          <p:cNvSpPr txBox="1"/>
          <p:nvPr/>
        </p:nvSpPr>
        <p:spPr>
          <a:xfrm>
            <a:off x="451683" y="4369085"/>
            <a:ext cx="108171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3200">
                <a:solidFill>
                  <a:srgbClr val="F9F9F9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b="1" dirty="0"/>
              <a:t>05</a:t>
            </a: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F2419228-ACA7-45AB-B81E-6FF03A3AAE78}"/>
              </a:ext>
            </a:extLst>
          </p:cNvPr>
          <p:cNvSpPr txBox="1"/>
          <p:nvPr/>
        </p:nvSpPr>
        <p:spPr>
          <a:xfrm>
            <a:off x="2223914" y="3723782"/>
            <a:ext cx="9415146" cy="17851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just">
              <a:spcBef>
                <a:spcPts val="300"/>
              </a:spcBef>
              <a:spcAft>
                <a:spcPts val="200"/>
              </a:spcAft>
              <a:buSzPts val="1350"/>
              <a:tabLst>
                <a:tab pos="285750" algn="l"/>
              </a:tabLst>
            </a:pPr>
            <a:r>
              <a:rPr lang="en-US" sz="2200" b="1" dirty="0" err="1">
                <a:solidFill>
                  <a:srgbClr val="000066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Nhóm</a:t>
            </a:r>
            <a:r>
              <a:rPr lang="en-US" sz="2200" b="1" dirty="0">
                <a:solidFill>
                  <a:srgbClr val="000066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solidFill>
                  <a:srgbClr val="000066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giải</a:t>
            </a:r>
            <a:r>
              <a:rPr lang="en-US" sz="2200" b="1" dirty="0">
                <a:solidFill>
                  <a:srgbClr val="000066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solidFill>
                  <a:srgbClr val="000066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pháp</a:t>
            </a:r>
            <a:r>
              <a:rPr lang="en-US" sz="2200" b="1" dirty="0">
                <a:solidFill>
                  <a:srgbClr val="000066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solidFill>
                  <a:srgbClr val="000066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về</a:t>
            </a:r>
            <a:r>
              <a:rPr lang="en-US" sz="2200" b="1" dirty="0">
                <a:solidFill>
                  <a:srgbClr val="000066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solidFill>
                  <a:srgbClr val="000066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thị</a:t>
            </a:r>
            <a:r>
              <a:rPr lang="en-US" sz="2200" b="1" dirty="0">
                <a:solidFill>
                  <a:srgbClr val="000066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solidFill>
                  <a:srgbClr val="000066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trường</a:t>
            </a:r>
            <a:r>
              <a:rPr lang="en-US" sz="2200" b="1" dirty="0">
                <a:solidFill>
                  <a:srgbClr val="000066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, </a:t>
            </a:r>
            <a:r>
              <a:rPr lang="en-US" sz="2200" b="1" dirty="0" err="1">
                <a:solidFill>
                  <a:srgbClr val="000066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tập</a:t>
            </a:r>
            <a:r>
              <a:rPr lang="en-US" sz="2200" b="1" dirty="0">
                <a:solidFill>
                  <a:srgbClr val="000066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solidFill>
                  <a:srgbClr val="000066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trung</a:t>
            </a:r>
            <a:r>
              <a:rPr lang="en-US" sz="2200" b="1" dirty="0">
                <a:solidFill>
                  <a:srgbClr val="000066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02 </a:t>
            </a:r>
            <a:r>
              <a:rPr lang="en-US" sz="2200" b="1" dirty="0" err="1">
                <a:solidFill>
                  <a:srgbClr val="000066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trọng</a:t>
            </a:r>
            <a:r>
              <a:rPr lang="en-US" sz="2200" b="1" dirty="0">
                <a:solidFill>
                  <a:srgbClr val="000066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solidFill>
                  <a:srgbClr val="000066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tâm</a:t>
            </a:r>
            <a:r>
              <a:rPr lang="en-US" sz="2200" b="1" dirty="0">
                <a:solidFill>
                  <a:srgbClr val="000066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solidFill>
                  <a:srgbClr val="000066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là</a:t>
            </a:r>
            <a:r>
              <a:rPr lang="en-US" sz="2200" b="1" dirty="0">
                <a:solidFill>
                  <a:srgbClr val="000066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(</a:t>
            </a:r>
            <a:r>
              <a:rPr lang="en-US" sz="2200" b="1" dirty="0" err="1">
                <a:solidFill>
                  <a:srgbClr val="000066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i</a:t>
            </a:r>
            <a:r>
              <a:rPr lang="en-US" sz="2200" b="1" dirty="0">
                <a:solidFill>
                  <a:srgbClr val="000066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) </a:t>
            </a:r>
            <a:r>
              <a:rPr lang="nb-NO" sz="2200" b="1" dirty="0">
                <a:solidFill>
                  <a:srgbClr val="000066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Tìm kiếm các cơ hội hội nhập, tăng khả năng cạnh tranh và hiệu quả hoạt động SXKD; mở rộng hợp tác, liên doanh liên kết với các đối tác nước ngoài. (ii) Xây dựng, hình thành chuỗi liên kết từ cung cấp nguyên nhiên liệu - sản xuất - tiêu thụ (phấn đấu 30 chuỗi liên kết).</a:t>
            </a:r>
            <a:endParaRPr lang="en-US" sz="2200" dirty="0">
              <a:solidFill>
                <a:srgbClr val="0000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4" name="Объект 2">
            <a:extLst>
              <a:ext uri="{FF2B5EF4-FFF2-40B4-BE49-F238E27FC236}">
                <a16:creationId xmlns:a16="http://schemas.microsoft.com/office/drawing/2014/main" id="{B8934402-7C9A-4845-A07D-22F01FFA8556}"/>
              </a:ext>
            </a:extLst>
          </p:cNvPr>
          <p:cNvSpPr txBox="1">
            <a:spLocks/>
          </p:cNvSpPr>
          <p:nvPr/>
        </p:nvSpPr>
        <p:spPr>
          <a:xfrm>
            <a:off x="658765" y="216226"/>
            <a:ext cx="11533235" cy="424732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algn="ctr">
              <a:lnSpc>
                <a:spcPct val="90000"/>
              </a:lnSpc>
              <a:spcBef>
                <a:spcPts val="1000"/>
              </a:spcBef>
              <a:defRPr sz="24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en-US" dirty="0" err="1"/>
              <a:t>GIẢI</a:t>
            </a:r>
            <a:r>
              <a:rPr lang="en-US" dirty="0"/>
              <a:t> </a:t>
            </a:r>
            <a:r>
              <a:rPr lang="en-US" dirty="0" err="1"/>
              <a:t>PHÁP</a:t>
            </a:r>
            <a:r>
              <a:rPr lang="en-US" dirty="0"/>
              <a:t> </a:t>
            </a:r>
            <a:r>
              <a:rPr lang="en-US" dirty="0" err="1"/>
              <a:t>THỰC</a:t>
            </a:r>
            <a:r>
              <a:rPr lang="en-US" dirty="0"/>
              <a:t> </a:t>
            </a:r>
            <a:r>
              <a:rPr lang="en-US" dirty="0" err="1"/>
              <a:t>HIỆN</a:t>
            </a:r>
            <a:r>
              <a:rPr lang="en-US" dirty="0"/>
              <a:t> </a:t>
            </a:r>
            <a:r>
              <a:rPr lang="en-US" dirty="0" err="1"/>
              <a:t>KẾ</a:t>
            </a:r>
            <a:r>
              <a:rPr lang="en-US" dirty="0"/>
              <a:t> </a:t>
            </a:r>
            <a:r>
              <a:rPr lang="en-US" dirty="0" err="1"/>
              <a:t>HOẠCH</a:t>
            </a:r>
            <a:r>
              <a:rPr lang="en-US" dirty="0"/>
              <a:t> </a:t>
            </a:r>
            <a:r>
              <a:rPr lang="en-US" dirty="0" err="1"/>
              <a:t>NĂM</a:t>
            </a:r>
            <a:r>
              <a:rPr lang="en-US" dirty="0"/>
              <a:t> 2022 – 5 </a:t>
            </a:r>
            <a:r>
              <a:rPr lang="en-US" err="1"/>
              <a:t>GIẢI</a:t>
            </a:r>
            <a:r>
              <a:rPr lang="en-US"/>
              <a:t> PHÁP</a:t>
            </a:r>
            <a:endParaRPr lang="vi-VN" dirty="0"/>
          </a:p>
        </p:txBody>
      </p:sp>
    </p:spTree>
    <p:extLst>
      <p:ext uri="{BB962C8B-B14F-4D97-AF65-F5344CB8AC3E}">
        <p14:creationId xmlns:p14="http://schemas.microsoft.com/office/powerpoint/2010/main" val="258629180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Freeform 27">
            <a:extLst>
              <a:ext uri="{FF2B5EF4-FFF2-40B4-BE49-F238E27FC236}">
                <a16:creationId xmlns:a16="http://schemas.microsoft.com/office/drawing/2014/main" id="{34230EEC-3D53-EB4C-814C-B59023198354}"/>
              </a:ext>
            </a:extLst>
          </p:cNvPr>
          <p:cNvSpPr/>
          <p:nvPr/>
        </p:nvSpPr>
        <p:spPr>
          <a:xfrm>
            <a:off x="-2304077" y="8614"/>
            <a:ext cx="6676849" cy="6849386"/>
          </a:xfrm>
          <a:custGeom>
            <a:avLst/>
            <a:gdLst>
              <a:gd name="connsiteX0" fmla="*/ 0 w 9659145"/>
              <a:gd name="connsiteY0" fmla="*/ 0 h 9908748"/>
              <a:gd name="connsiteX1" fmla="*/ 7988768 w 9659145"/>
              <a:gd name="connsiteY1" fmla="*/ 0 h 9908748"/>
              <a:gd name="connsiteX2" fmla="*/ 9532397 w 9659145"/>
              <a:gd name="connsiteY2" fmla="*/ 4144878 h 9908748"/>
              <a:gd name="connsiteX3" fmla="*/ 9272600 w 9659145"/>
              <a:gd name="connsiteY3" fmla="*/ 6027930 h 9908748"/>
              <a:gd name="connsiteX4" fmla="*/ 6438645 w 9659145"/>
              <a:gd name="connsiteY4" fmla="*/ 9908748 h 9908748"/>
              <a:gd name="connsiteX5" fmla="*/ 0 w 9659145"/>
              <a:gd name="connsiteY5" fmla="*/ 9908748 h 9908748"/>
              <a:gd name="connsiteX6" fmla="*/ 0 w 9659145"/>
              <a:gd name="connsiteY6" fmla="*/ 0 h 99087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9659145" h="9908748">
                <a:moveTo>
                  <a:pt x="0" y="0"/>
                </a:moveTo>
                <a:lnTo>
                  <a:pt x="7988768" y="0"/>
                </a:lnTo>
                <a:lnTo>
                  <a:pt x="9532397" y="4144878"/>
                </a:lnTo>
                <a:cubicBezTo>
                  <a:pt x="9768380" y="4776891"/>
                  <a:pt x="9670956" y="5482495"/>
                  <a:pt x="9272600" y="6027930"/>
                </a:cubicBezTo>
                <a:lnTo>
                  <a:pt x="6438645" y="9908748"/>
                </a:lnTo>
                <a:lnTo>
                  <a:pt x="0" y="9908748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0">
                <a:schemeClr val="tx1">
                  <a:alpha val="50000"/>
                </a:schemeClr>
              </a:gs>
              <a:gs pos="50000">
                <a:schemeClr val="tx1">
                  <a:tint val="44500"/>
                  <a:satMod val="160000"/>
                  <a:alpha val="20000"/>
                </a:schemeClr>
              </a:gs>
              <a:gs pos="100000">
                <a:schemeClr val="tx1">
                  <a:tint val="23500"/>
                  <a:satMod val="160000"/>
                  <a:alpha val="0"/>
                </a:schemeClr>
              </a:gs>
            </a:gsLst>
            <a:lin ang="13500000" scaled="1"/>
            <a:tileRect/>
          </a:gradFill>
          <a:ln w="21638" cap="flat">
            <a:noFill/>
            <a:prstDash val="solid"/>
            <a:miter/>
          </a:ln>
        </p:spPr>
        <p:txBody>
          <a:bodyPr rtlCol="0" anchor="ctr"/>
          <a:lstStyle/>
          <a:p>
            <a:endParaRPr lang="en-US" sz="22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Объект 2">
            <a:extLst>
              <a:ext uri="{FF2B5EF4-FFF2-40B4-BE49-F238E27FC236}">
                <a16:creationId xmlns:a16="http://schemas.microsoft.com/office/drawing/2014/main" id="{42404EDE-13C3-4955-8ACE-A71977EA5F4B}"/>
              </a:ext>
            </a:extLst>
          </p:cNvPr>
          <p:cNvSpPr txBox="1">
            <a:spLocks/>
          </p:cNvSpPr>
          <p:nvPr/>
        </p:nvSpPr>
        <p:spPr>
          <a:xfrm>
            <a:off x="4766125" y="3130178"/>
            <a:ext cx="7644351" cy="553976"/>
          </a:xfrm>
          <a:prstGeom prst="rect">
            <a:avLst/>
          </a:prstGeom>
        </p:spPr>
        <p:txBody>
          <a:bodyPr vert="horz" wrap="square" lIns="121899" tIns="60949" rIns="121899" bIns="60949" rtlCol="0" anchor="ctr">
            <a:spAutoFit/>
          </a:bodyPr>
          <a:lstStyle>
            <a:lvl1pPr marL="277120" indent="-277120" algn="l" defTabSz="121898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990427" indent="-380933" algn="l" defTabSz="1218987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4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1523733" indent="-304747" algn="l" defTabSz="121898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1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2133227" indent="-304747" algn="l" defTabSz="1218987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05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2742720" indent="-304747" algn="l" defTabSz="1218987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05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3352213" indent="-304747" algn="l" defTabSz="121898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1707" indent="-304747" algn="l" defTabSz="121898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200" indent="-304747" algn="l" defTabSz="121898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0693" indent="-304747" algn="l" defTabSz="121898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eaLnBrk="0" fontAlgn="base" hangingPunct="0"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lang="en-US" sz="2800" b="1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KHÓ KHĂN, THÁCH THỨC ĐỐI VỚI PVN</a:t>
            </a:r>
            <a:endParaRPr lang="vi-VN" sz="2800" b="1" dirty="0">
              <a:solidFill>
                <a:srgbClr val="0000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EC75F719-529B-4DB2-8071-86A405EB25C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785" y="1812360"/>
            <a:ext cx="2023463" cy="1764726"/>
          </a:xfrm>
          <a:prstGeom prst="rect">
            <a:avLst/>
          </a:prstGeom>
        </p:spPr>
      </p:pic>
      <p:sp>
        <p:nvSpPr>
          <p:cNvPr id="32" name="Oval 31">
            <a:extLst>
              <a:ext uri="{FF2B5EF4-FFF2-40B4-BE49-F238E27FC236}">
                <a16:creationId xmlns:a16="http://schemas.microsoft.com/office/drawing/2014/main" id="{43D168B8-9E6B-449A-97CD-015F6EEDDAA5}"/>
              </a:ext>
            </a:extLst>
          </p:cNvPr>
          <p:cNvSpPr/>
          <p:nvPr/>
        </p:nvSpPr>
        <p:spPr>
          <a:xfrm>
            <a:off x="3967742" y="3030426"/>
            <a:ext cx="830617" cy="797148"/>
          </a:xfrm>
          <a:prstGeom prst="ellipse">
            <a:avLst/>
          </a:prstGeom>
          <a:solidFill>
            <a:schemeClr val="bg1"/>
          </a:solidFill>
          <a:ln w="762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20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AEE76B94-21B1-4F2F-9794-94FF1A78ACF8}"/>
              </a:ext>
            </a:extLst>
          </p:cNvPr>
          <p:cNvSpPr/>
          <p:nvPr/>
        </p:nvSpPr>
        <p:spPr>
          <a:xfrm>
            <a:off x="4069089" y="3167390"/>
            <a:ext cx="58381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ea typeface="Segoe UI" panose="020B0502040204020203" pitchFamily="34" charset="0"/>
                <a:cs typeface="Times New Roman" panose="02020603050405020304" pitchFamily="18" charset="0"/>
              </a:rPr>
              <a:t>IV</a:t>
            </a:r>
          </a:p>
        </p:txBody>
      </p:sp>
    </p:spTree>
    <p:extLst>
      <p:ext uri="{BB962C8B-B14F-4D97-AF65-F5344CB8AC3E}">
        <p14:creationId xmlns:p14="http://schemas.microsoft.com/office/powerpoint/2010/main" val="418384750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138" y="0"/>
            <a:ext cx="850472" cy="741723"/>
          </a:xfrm>
          <a:prstGeom prst="rect">
            <a:avLst/>
          </a:prstGeom>
        </p:spPr>
      </p:pic>
      <p:sp>
        <p:nvSpPr>
          <p:cNvPr id="14" name="Объект 2">
            <a:extLst>
              <a:ext uri="{FF2B5EF4-FFF2-40B4-BE49-F238E27FC236}">
                <a16:creationId xmlns:a16="http://schemas.microsoft.com/office/drawing/2014/main" id="{0090FE31-0679-4468-9DCC-038076E921AA}"/>
              </a:ext>
            </a:extLst>
          </p:cNvPr>
          <p:cNvSpPr txBox="1">
            <a:spLocks/>
          </p:cNvSpPr>
          <p:nvPr/>
        </p:nvSpPr>
        <p:spPr>
          <a:xfrm>
            <a:off x="908608" y="350423"/>
            <a:ext cx="10982202" cy="424732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>
            <a:lvl1pPr indent="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1">
                <a:solidFill>
                  <a:srgbClr val="002060"/>
                </a:solidFill>
                <a:latin typeface="Barlow" panose="00000500000000000000" pitchFamily="2" charset="0"/>
                <a:cs typeface="Arial" panose="020B060402020202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algn="ctr"/>
            <a:r>
              <a:rPr lang="en-US" b="1" dirty="0">
                <a:solidFill>
                  <a:srgbClr val="B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KHÓ KHĂN, THÁCH THỨC VỀ PHẠM VI HOẠT ĐỘNG LĨNH VỰC E&amp;P</a:t>
            </a:r>
            <a:endParaRPr lang="en-US" dirty="0">
              <a:solidFill>
                <a:srgbClr val="B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" name="Content Placeholder 2">
            <a:extLst>
              <a:ext uri="{FF2B5EF4-FFF2-40B4-BE49-F238E27FC236}">
                <a16:creationId xmlns:a16="http://schemas.microsoft.com/office/drawing/2014/main" id="{32144B93-30C4-460E-8B85-97F739698F56}"/>
              </a:ext>
            </a:extLst>
          </p:cNvPr>
          <p:cNvSpPr txBox="1">
            <a:spLocks/>
          </p:cNvSpPr>
          <p:nvPr/>
        </p:nvSpPr>
        <p:spPr>
          <a:xfrm>
            <a:off x="3560589" y="1018057"/>
            <a:ext cx="8631411" cy="82997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800100" lvl="1" indent="-342900" algn="just" hangingPunc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Ø"/>
              <a:tabLst>
                <a:tab pos="360045" algn="l"/>
                <a:tab pos="499110" algn="l"/>
                <a:tab pos="660400" algn="l"/>
              </a:tabLst>
            </a:pPr>
            <a:r>
              <a:rPr lang="en-US" b="1" dirty="0" err="1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Phạm</a:t>
            </a:r>
            <a:r>
              <a:rPr lang="en-US" b="1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vi </a:t>
            </a:r>
            <a:r>
              <a:rPr lang="en-US" b="1" dirty="0" err="1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hoạt</a:t>
            </a:r>
            <a:r>
              <a:rPr lang="en-US" b="1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b="1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dầu</a:t>
            </a:r>
            <a:r>
              <a:rPr lang="en-US" b="1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khí</a:t>
            </a:r>
            <a:r>
              <a:rPr lang="en-US" b="1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b="1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PVN </a:t>
            </a:r>
            <a:r>
              <a:rPr lang="en-US" b="1" dirty="0" err="1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bị</a:t>
            </a:r>
            <a:r>
              <a:rPr lang="en-US" b="1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thu</a:t>
            </a:r>
            <a:r>
              <a:rPr lang="en-US" b="1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hẹp</a:t>
            </a:r>
            <a:r>
              <a:rPr lang="en-US" b="1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do </a:t>
            </a:r>
            <a:r>
              <a:rPr lang="en-US" b="1" dirty="0" err="1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yếu</a:t>
            </a:r>
            <a:r>
              <a:rPr lang="en-US" b="1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tố</a:t>
            </a:r>
            <a:r>
              <a:rPr lang="en-US" b="1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b="1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ngoài</a:t>
            </a:r>
            <a:r>
              <a:rPr lang="en-US" b="1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800100" lvl="1" indent="-342900" algn="just" hangingPunc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Ø"/>
              <a:tabLst>
                <a:tab pos="360045" algn="l"/>
                <a:tab pos="499110" algn="l"/>
                <a:tab pos="660400" algn="l"/>
              </a:tabLst>
            </a:pPr>
            <a:r>
              <a:rPr lang="en-US" b="1" dirty="0" err="1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b="1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lô</a:t>
            </a:r>
            <a:r>
              <a:rPr lang="en-US" b="1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en-US" b="1" dirty="0" err="1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mỏ</a:t>
            </a:r>
            <a:r>
              <a:rPr lang="en-US" b="1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đang</a:t>
            </a:r>
            <a:r>
              <a:rPr lang="en-US" b="1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khai</a:t>
            </a:r>
            <a:r>
              <a:rPr lang="en-US" b="1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thác</a:t>
            </a:r>
            <a:r>
              <a:rPr lang="en-US" b="1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đang</a:t>
            </a:r>
            <a:r>
              <a:rPr lang="en-US" b="1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b="1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giai</a:t>
            </a:r>
            <a:r>
              <a:rPr lang="en-US" b="1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đoạn</a:t>
            </a:r>
            <a:r>
              <a:rPr lang="en-US" b="1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suy</a:t>
            </a:r>
            <a:r>
              <a:rPr lang="en-US" b="1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giảm</a:t>
            </a:r>
            <a:r>
              <a:rPr lang="en-US" b="1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r>
              <a:rPr lang="en-US" b="1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lượng</a:t>
            </a:r>
            <a:r>
              <a:rPr lang="en-US" b="1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</a:p>
          <a:p>
            <a:pPr marL="800100" lvl="1" indent="-342900" algn="just" hangingPunc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Ø"/>
              <a:tabLst>
                <a:tab pos="360045" algn="l"/>
                <a:tab pos="499110" algn="l"/>
                <a:tab pos="660400" algn="l"/>
              </a:tabLst>
            </a:pPr>
            <a:r>
              <a:rPr lang="en-US" b="1" dirty="0" err="1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Nhiều</a:t>
            </a:r>
            <a:r>
              <a:rPr lang="en-US" b="1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hợp</a:t>
            </a:r>
            <a:r>
              <a:rPr lang="en-US" b="1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đồng</a:t>
            </a:r>
            <a:r>
              <a:rPr lang="en-US" b="1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dầu</a:t>
            </a:r>
            <a:r>
              <a:rPr lang="en-US" b="1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khí</a:t>
            </a:r>
            <a:r>
              <a:rPr lang="en-US" b="1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b="1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hoặc</a:t>
            </a:r>
            <a:r>
              <a:rPr lang="en-US" b="1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sắp</a:t>
            </a:r>
            <a:r>
              <a:rPr lang="en-US" b="1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hết</a:t>
            </a:r>
            <a:r>
              <a:rPr lang="en-US" b="1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hiệu</a:t>
            </a:r>
            <a:r>
              <a:rPr lang="en-US" b="1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lực</a:t>
            </a:r>
            <a:r>
              <a:rPr lang="en-US" b="1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b="1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vẫn</a:t>
            </a:r>
            <a:r>
              <a:rPr lang="en-US" b="1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chưa</a:t>
            </a:r>
            <a:r>
              <a:rPr lang="en-US" b="1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b="1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cơ</a:t>
            </a:r>
            <a:r>
              <a:rPr lang="en-US" b="1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chế</a:t>
            </a:r>
            <a:r>
              <a:rPr lang="en-US" b="1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hoạt</a:t>
            </a:r>
            <a:r>
              <a:rPr lang="en-US" b="1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b="1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grpSp>
        <p:nvGrpSpPr>
          <p:cNvPr id="33" name="Group 32">
            <a:extLst>
              <a:ext uri="{FF2B5EF4-FFF2-40B4-BE49-F238E27FC236}">
                <a16:creationId xmlns:a16="http://schemas.microsoft.com/office/drawing/2014/main" id="{7ABD8415-6F86-42BE-9552-DC30AF138749}"/>
              </a:ext>
            </a:extLst>
          </p:cNvPr>
          <p:cNvGrpSpPr/>
          <p:nvPr/>
        </p:nvGrpSpPr>
        <p:grpSpPr>
          <a:xfrm>
            <a:off x="383310" y="1209140"/>
            <a:ext cx="7972019" cy="5532147"/>
            <a:chOff x="268509" y="231197"/>
            <a:chExt cx="12893968" cy="6527411"/>
          </a:xfrm>
        </p:grpSpPr>
        <p:pic>
          <p:nvPicPr>
            <p:cNvPr id="34" name="Picture 33" descr="Map&#10;&#10;Description automatically generated with medium confidence">
              <a:extLst>
                <a:ext uri="{FF2B5EF4-FFF2-40B4-BE49-F238E27FC236}">
                  <a16:creationId xmlns:a16="http://schemas.microsoft.com/office/drawing/2014/main" id="{CB485858-5C55-404A-B79A-C5727D5BBDF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54" t="13744" r="2266" b="13641"/>
            <a:stretch/>
          </p:blipFill>
          <p:spPr>
            <a:xfrm>
              <a:off x="268509" y="231197"/>
              <a:ext cx="6047997" cy="6527411"/>
            </a:xfrm>
            <a:prstGeom prst="rect">
              <a:avLst/>
            </a:prstGeom>
          </p:spPr>
        </p:pic>
        <p:pic>
          <p:nvPicPr>
            <p:cNvPr id="37" name="Picture 36">
              <a:extLst>
                <a:ext uri="{FF2B5EF4-FFF2-40B4-BE49-F238E27FC236}">
                  <a16:creationId xmlns:a16="http://schemas.microsoft.com/office/drawing/2014/main" id="{625E41C9-3D90-4EB5-BCE8-84B7920B69E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8013044" y="2140141"/>
              <a:ext cx="5149433" cy="3986934"/>
            </a:xfrm>
            <a:prstGeom prst="rect">
              <a:avLst/>
            </a:prstGeom>
          </p:spPr>
        </p:pic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1A64CBF3-BAF5-4927-8451-0DBF939C247D}"/>
                </a:ext>
              </a:extLst>
            </p:cNvPr>
            <p:cNvSpPr/>
            <p:nvPr/>
          </p:nvSpPr>
          <p:spPr>
            <a:xfrm>
              <a:off x="3008243" y="5367130"/>
              <a:ext cx="927653" cy="689113"/>
            </a:xfrm>
            <a:prstGeom prst="rect">
              <a:avLst/>
            </a:prstGeom>
            <a:noFill/>
            <a:ln w="12700" cap="flat" cmpd="sng" algn="ctr">
              <a:solidFill>
                <a:srgbClr val="4472C4">
                  <a:shade val="5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cxnSp>
          <p:nvCxnSpPr>
            <p:cNvPr id="39" name="Straight Connector 38">
              <a:extLst>
                <a:ext uri="{FF2B5EF4-FFF2-40B4-BE49-F238E27FC236}">
                  <a16:creationId xmlns:a16="http://schemas.microsoft.com/office/drawing/2014/main" id="{DE7F8EF4-6E37-4410-945D-12ABED827200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935894" y="2279443"/>
              <a:ext cx="4077150" cy="3074435"/>
            </a:xfrm>
            <a:prstGeom prst="line">
              <a:avLst/>
            </a:prstGeom>
            <a:noFill/>
            <a:ln w="6350" cap="flat" cmpd="sng" algn="ctr">
              <a:solidFill>
                <a:srgbClr val="4472C4"/>
              </a:solidFill>
              <a:prstDash val="solid"/>
              <a:miter lim="800000"/>
            </a:ln>
            <a:effectLst/>
          </p:spPr>
        </p:cxnSp>
        <p:cxnSp>
          <p:nvCxnSpPr>
            <p:cNvPr id="40" name="Straight Connector 39">
              <a:extLst>
                <a:ext uri="{FF2B5EF4-FFF2-40B4-BE49-F238E27FC236}">
                  <a16:creationId xmlns:a16="http://schemas.microsoft.com/office/drawing/2014/main" id="{1DFF5C94-6ABC-4E6B-A2C1-A5066F1B2684}"/>
                </a:ext>
              </a:extLst>
            </p:cNvPr>
            <p:cNvCxnSpPr>
              <a:cxnSpLocks/>
            </p:cNvCxnSpPr>
            <p:nvPr/>
          </p:nvCxnSpPr>
          <p:spPr>
            <a:xfrm>
              <a:off x="3935894" y="6049617"/>
              <a:ext cx="4077150" cy="43665"/>
            </a:xfrm>
            <a:prstGeom prst="line">
              <a:avLst/>
            </a:prstGeom>
            <a:noFill/>
            <a:ln w="6350" cap="flat" cmpd="sng" algn="ctr">
              <a:solidFill>
                <a:srgbClr val="4472C4"/>
              </a:solidFill>
              <a:prstDash val="solid"/>
              <a:miter lim="800000"/>
            </a:ln>
            <a:effectLst/>
          </p:spPr>
        </p:cxnSp>
      </p:grpSp>
      <p:pic>
        <p:nvPicPr>
          <p:cNvPr id="51" name="Picture 50">
            <a:extLst>
              <a:ext uri="{FF2B5EF4-FFF2-40B4-BE49-F238E27FC236}">
                <a16:creationId xmlns:a16="http://schemas.microsoft.com/office/drawing/2014/main" id="{87631C26-F041-40B3-B5A2-06FAA8460A2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71694"/>
            <a:ext cx="12192000" cy="705749"/>
          </a:xfrm>
          <a:prstGeom prst="rect">
            <a:avLst/>
          </a:prstGeom>
        </p:spPr>
      </p:pic>
      <p:sp>
        <p:nvSpPr>
          <p:cNvPr id="13" name="Rounded Rectangular Callout 89">
            <a:extLst>
              <a:ext uri="{FF2B5EF4-FFF2-40B4-BE49-F238E27FC236}">
                <a16:creationId xmlns:a16="http://schemas.microsoft.com/office/drawing/2014/main" id="{238A45C6-29E3-4491-BB9B-BB6AEFE7CE3E}"/>
              </a:ext>
            </a:extLst>
          </p:cNvPr>
          <p:cNvSpPr>
            <a:spLocks noChangeArrowheads="1"/>
          </p:cNvSpPr>
          <p:nvPr/>
        </p:nvSpPr>
        <p:spPr bwMode="auto">
          <a:xfrm>
            <a:off x="9215990" y="2715999"/>
            <a:ext cx="2674820" cy="3063826"/>
          </a:xfrm>
          <a:prstGeom prst="wedgeRoundRectCallout">
            <a:avLst>
              <a:gd name="adj1" fmla="val -98071"/>
              <a:gd name="adj2" fmla="val -270"/>
              <a:gd name="adj3" fmla="val 16667"/>
            </a:avLst>
          </a:prstGeom>
          <a:solidFill>
            <a:schemeClr val="bg1"/>
          </a:solidFill>
          <a:ln w="25400" algn="ctr">
            <a:solidFill>
              <a:srgbClr val="9BBB59"/>
            </a:solidFill>
            <a:miter lim="800000"/>
            <a:headEnd/>
            <a:tailEnd/>
          </a:ln>
        </p:spPr>
        <p:txBody>
          <a:bodyPr anchor="ctr"/>
          <a:lstStyle>
            <a:lvl1pPr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1" u="sng" strike="noStrike" kern="0" cap="none" spc="0" normalizeH="0" baseline="0" noProof="0" dirty="0" err="1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kumimoji="0" lang="en-US" sz="2400" b="1" i="1" u="sng" strike="noStrike" kern="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Lô </a:t>
            </a:r>
            <a:r>
              <a:rPr kumimoji="0" lang="en-US" sz="2400" b="1" i="1" u="sng" strike="noStrike" kern="0" cap="none" spc="0" normalizeH="0" baseline="0" noProof="0" dirty="0" err="1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kumimoji="0" lang="en-US" sz="2400" b="1" i="1" u="sng" strike="noStrike" kern="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400" b="1" i="1" u="sng" strike="noStrike" kern="0" cap="none" spc="0" normalizeH="0" baseline="0" noProof="0" dirty="0" err="1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khung</a:t>
            </a:r>
            <a:r>
              <a:rPr kumimoji="0" lang="en-US" sz="2400" b="1" i="1" u="sng" strike="noStrike" kern="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400" b="1" i="1" u="sng" strike="noStrike" kern="0" cap="none" spc="0" normalizeH="0" baseline="0" noProof="0" dirty="0" err="1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màu</a:t>
            </a:r>
            <a:r>
              <a:rPr kumimoji="0" lang="en-US" sz="2400" b="1" i="1" u="sng" strike="noStrike" kern="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400" b="1" i="1" u="sng" strike="noStrike" kern="0" cap="none" spc="0" normalizeH="0" baseline="0" noProof="0" dirty="0" err="1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đỏ</a:t>
            </a:r>
            <a:r>
              <a:rPr kumimoji="0" lang="en-US" sz="2400" b="1" i="1" u="sng" strike="noStrike" kern="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400" b="1" i="1" u="sng" strike="noStrike" kern="0" cap="none" spc="0" normalizeH="0" baseline="0" noProof="0" dirty="0" err="1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tạm</a:t>
            </a:r>
            <a:r>
              <a:rPr kumimoji="0" lang="en-US" sz="2400" b="1" i="1" u="sng" strike="noStrike" kern="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400" b="1" i="1" u="sng" strike="noStrike" kern="0" cap="none" spc="0" normalizeH="0" baseline="0" noProof="0" dirty="0" err="1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dừng</a:t>
            </a:r>
            <a:r>
              <a:rPr kumimoji="0" lang="en-US" sz="2400" b="1" i="1" u="sng" strike="noStrike" kern="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u="sng" kern="0" dirty="0" err="1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triển</a:t>
            </a:r>
            <a:r>
              <a:rPr lang="en-US" sz="2400" b="1" i="1" u="sng" kern="0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u="sng" kern="0" dirty="0" err="1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khai</a:t>
            </a:r>
            <a:r>
              <a:rPr lang="en-US" sz="2400" b="1" i="1" u="sng" kern="0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u="sng" kern="0" dirty="0" err="1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2400" b="1" i="1" u="sng" kern="0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u="sng" kern="0" dirty="0" err="1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2400" b="1" i="1" u="sng" kern="0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1" u="sng" strike="noStrike" kern="0" cap="none" spc="0" normalizeH="0" baseline="0" noProof="0" dirty="0" err="1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mặc</a:t>
            </a:r>
            <a:r>
              <a:rPr kumimoji="0" lang="en-US" sz="2400" b="1" i="1" u="sng" strike="noStrike" kern="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400" b="1" i="1" u="sng" strike="noStrike" kern="0" cap="none" spc="0" normalizeH="0" baseline="0" noProof="0" dirty="0" err="1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dù</a:t>
            </a:r>
            <a:r>
              <a:rPr kumimoji="0" lang="en-US" sz="2400" b="1" i="1" u="sng" strike="noStrike" kern="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400" b="1" i="1" u="sng" strike="noStrike" kern="0" cap="none" spc="0" normalizeH="0" baseline="0" noProof="0" dirty="0" err="1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nằm</a:t>
            </a:r>
            <a:r>
              <a:rPr kumimoji="0" lang="en-US" sz="2400" b="1" i="1" u="sng" strike="noStrike" kern="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400" b="1" i="1" u="sng" strike="noStrike" kern="0" cap="none" spc="0" normalizeH="0" baseline="0" noProof="0" dirty="0" err="1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kumimoji="0" lang="en-US" sz="2400" b="1" i="1" u="sng" strike="noStrike" kern="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400" b="1" i="1" u="sng" strike="noStrike" kern="0" cap="none" spc="0" normalizeH="0" baseline="0" noProof="0" dirty="0" err="1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vùng</a:t>
            </a:r>
            <a:r>
              <a:rPr kumimoji="0" lang="en-US" sz="2400" b="1" i="1" u="sng" strike="noStrike" kern="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400" b="1" i="1" u="sng" strike="noStrike" kern="0" cap="none" spc="0" normalizeH="0" baseline="0" noProof="0" dirty="0" err="1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chủ</a:t>
            </a:r>
            <a:r>
              <a:rPr kumimoji="0" lang="en-US" sz="2400" b="1" i="1" u="sng" strike="noStrike" kern="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400" b="1" i="1" u="sng" strike="noStrike" kern="0" cap="none" spc="0" normalizeH="0" baseline="0" noProof="0" dirty="0" err="1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quyền</a:t>
            </a:r>
            <a:r>
              <a:rPr kumimoji="0" lang="en-US" sz="2400" b="1" i="1" u="sng" strike="noStrike" kern="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400" b="1" i="1" u="sng" strike="noStrike" kern="0" cap="none" spc="0" normalizeH="0" baseline="0" noProof="0" dirty="0" err="1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kumimoji="0" lang="en-US" sz="2400" b="1" i="1" u="sng" strike="noStrike" kern="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400" b="1" i="1" u="sng" strike="noStrike" kern="0" cap="none" spc="0" normalizeH="0" baseline="0" noProof="0" dirty="0" err="1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Việt</a:t>
            </a:r>
            <a:r>
              <a:rPr kumimoji="0" lang="en-US" sz="2400" b="1" i="1" u="sng" strike="noStrike" kern="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Nam (200 </a:t>
            </a:r>
            <a:r>
              <a:rPr kumimoji="0" lang="en-US" sz="2400" b="1" i="1" u="sng" strike="noStrike" kern="0" cap="none" spc="0" normalizeH="0" baseline="0" noProof="0" dirty="0" err="1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Hải</a:t>
            </a:r>
            <a:r>
              <a:rPr kumimoji="0" lang="en-US" sz="2400" b="1" i="1" u="sng" strike="noStrike" kern="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400" b="1" i="1" u="sng" strike="noStrike" kern="0" cap="none" spc="0" normalizeH="0" baseline="0" noProof="0" dirty="0" err="1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lý</a:t>
            </a:r>
            <a:r>
              <a:rPr kumimoji="0" lang="en-US" sz="2400" b="1" i="1" u="sng" strike="noStrike" kern="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8697640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Freeform 27">
            <a:extLst>
              <a:ext uri="{FF2B5EF4-FFF2-40B4-BE49-F238E27FC236}">
                <a16:creationId xmlns:a16="http://schemas.microsoft.com/office/drawing/2014/main" id="{34230EEC-3D53-EB4C-814C-B59023198354}"/>
              </a:ext>
            </a:extLst>
          </p:cNvPr>
          <p:cNvSpPr/>
          <p:nvPr/>
        </p:nvSpPr>
        <p:spPr>
          <a:xfrm>
            <a:off x="-2304077" y="8614"/>
            <a:ext cx="6676849" cy="6849386"/>
          </a:xfrm>
          <a:custGeom>
            <a:avLst/>
            <a:gdLst>
              <a:gd name="connsiteX0" fmla="*/ 0 w 9659145"/>
              <a:gd name="connsiteY0" fmla="*/ 0 h 9908748"/>
              <a:gd name="connsiteX1" fmla="*/ 7988768 w 9659145"/>
              <a:gd name="connsiteY1" fmla="*/ 0 h 9908748"/>
              <a:gd name="connsiteX2" fmla="*/ 9532397 w 9659145"/>
              <a:gd name="connsiteY2" fmla="*/ 4144878 h 9908748"/>
              <a:gd name="connsiteX3" fmla="*/ 9272600 w 9659145"/>
              <a:gd name="connsiteY3" fmla="*/ 6027930 h 9908748"/>
              <a:gd name="connsiteX4" fmla="*/ 6438645 w 9659145"/>
              <a:gd name="connsiteY4" fmla="*/ 9908748 h 9908748"/>
              <a:gd name="connsiteX5" fmla="*/ 0 w 9659145"/>
              <a:gd name="connsiteY5" fmla="*/ 9908748 h 9908748"/>
              <a:gd name="connsiteX6" fmla="*/ 0 w 9659145"/>
              <a:gd name="connsiteY6" fmla="*/ 0 h 99087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9659145" h="9908748">
                <a:moveTo>
                  <a:pt x="0" y="0"/>
                </a:moveTo>
                <a:lnTo>
                  <a:pt x="7988768" y="0"/>
                </a:lnTo>
                <a:lnTo>
                  <a:pt x="9532397" y="4144878"/>
                </a:lnTo>
                <a:cubicBezTo>
                  <a:pt x="9768380" y="4776891"/>
                  <a:pt x="9670956" y="5482495"/>
                  <a:pt x="9272600" y="6027930"/>
                </a:cubicBezTo>
                <a:lnTo>
                  <a:pt x="6438645" y="9908748"/>
                </a:lnTo>
                <a:lnTo>
                  <a:pt x="0" y="9908748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0">
                <a:schemeClr val="tx1">
                  <a:alpha val="50000"/>
                </a:schemeClr>
              </a:gs>
              <a:gs pos="50000">
                <a:schemeClr val="tx1">
                  <a:tint val="44500"/>
                  <a:satMod val="160000"/>
                  <a:alpha val="20000"/>
                </a:schemeClr>
              </a:gs>
              <a:gs pos="100000">
                <a:schemeClr val="tx1">
                  <a:tint val="23500"/>
                  <a:satMod val="160000"/>
                  <a:alpha val="0"/>
                </a:schemeClr>
              </a:gs>
            </a:gsLst>
            <a:lin ang="13500000" scaled="1"/>
            <a:tileRect/>
          </a:gradFill>
          <a:ln w="21638" cap="flat">
            <a:noFill/>
            <a:prstDash val="solid"/>
            <a:miter/>
          </a:ln>
        </p:spPr>
        <p:txBody>
          <a:bodyPr rtlCol="0" anchor="ctr"/>
          <a:lstStyle/>
          <a:p>
            <a:endParaRPr lang="en-US" sz="22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" name="Объект 2">
            <a:extLst>
              <a:ext uri="{FF2B5EF4-FFF2-40B4-BE49-F238E27FC236}">
                <a16:creationId xmlns:a16="http://schemas.microsoft.com/office/drawing/2014/main" id="{3C4B8F58-FA22-6042-B48D-A06D9686D3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43624" y="1206278"/>
            <a:ext cx="7048376" cy="397032"/>
          </a:xfrm>
        </p:spPr>
        <p:txBody>
          <a:bodyPr wrap="square" anchor="ctr">
            <a:spAutoFit/>
          </a:bodyPr>
          <a:lstStyle/>
          <a:p>
            <a:pPr marL="0" indent="0">
              <a:buNone/>
            </a:pPr>
            <a:r>
              <a:rPr lang="en-US" sz="2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TỔNG QUAN </a:t>
            </a:r>
            <a:r>
              <a:rPr lang="en-US" sz="2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PETROVIETNAM</a:t>
            </a:r>
            <a:endParaRPr lang="en-US" sz="2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BFA13AB0-127C-3143-AA0D-565B79F6C84C}"/>
              </a:ext>
            </a:extLst>
          </p:cNvPr>
          <p:cNvSpPr/>
          <p:nvPr/>
        </p:nvSpPr>
        <p:spPr>
          <a:xfrm>
            <a:off x="3684232" y="1046396"/>
            <a:ext cx="830617" cy="797148"/>
          </a:xfrm>
          <a:prstGeom prst="ellipse">
            <a:avLst/>
          </a:prstGeom>
          <a:solidFill>
            <a:schemeClr val="bg1"/>
          </a:solidFill>
          <a:ln w="762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2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68483AE-6AC4-DC4B-A3DC-CF3D11C6F1DF}"/>
              </a:ext>
            </a:extLst>
          </p:cNvPr>
          <p:cNvSpPr/>
          <p:nvPr/>
        </p:nvSpPr>
        <p:spPr>
          <a:xfrm>
            <a:off x="3964727" y="1182411"/>
            <a:ext cx="32412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ea typeface="Segoe UI" panose="020B0502040204020203" pitchFamily="34" charset="0"/>
                <a:cs typeface="Times New Roman" panose="02020603050405020304" pitchFamily="18" charset="0"/>
              </a:rPr>
              <a:t>I</a:t>
            </a:r>
            <a:endParaRPr lang="en-US" sz="2800" dirty="0">
              <a:solidFill>
                <a:srgbClr val="002060"/>
              </a:solidFill>
              <a:latin typeface="Times New Roman" panose="02020603050405020304" pitchFamily="18" charset="0"/>
              <a:ea typeface="Segoe UI" panose="020B0502040204020203" pitchFamily="34" charset="0"/>
              <a:cs typeface="Times New Roman" panose="02020603050405020304" pitchFamily="18" charset="0"/>
            </a:endParaRPr>
          </a:p>
        </p:txBody>
      </p:sp>
      <p:sp>
        <p:nvSpPr>
          <p:cNvPr id="12" name="Объект 2">
            <a:extLst>
              <a:ext uri="{FF2B5EF4-FFF2-40B4-BE49-F238E27FC236}">
                <a16:creationId xmlns:a16="http://schemas.microsoft.com/office/drawing/2014/main" id="{D1F184B7-DF91-4578-A0A4-C3CAE894DED7}"/>
              </a:ext>
            </a:extLst>
          </p:cNvPr>
          <p:cNvSpPr txBox="1">
            <a:spLocks/>
          </p:cNvSpPr>
          <p:nvPr/>
        </p:nvSpPr>
        <p:spPr>
          <a:xfrm>
            <a:off x="5143625" y="2104850"/>
            <a:ext cx="7048375" cy="397032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>
            <a:lvl1pPr indent="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1">
                <a:solidFill>
                  <a:srgbClr val="002060"/>
                </a:solidFill>
                <a:latin typeface="Barlow" panose="00000500000000000000" pitchFamily="2" charset="0"/>
                <a:cs typeface="Arial" panose="020B060402020202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KẾT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QUẢ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HOẠT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NĂM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2021</a:t>
            </a:r>
            <a:endParaRPr lang="vi-VN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Объект 2">
            <a:extLst>
              <a:ext uri="{FF2B5EF4-FFF2-40B4-BE49-F238E27FC236}">
                <a16:creationId xmlns:a16="http://schemas.microsoft.com/office/drawing/2014/main" id="{42404EDE-13C3-4955-8ACE-A71977EA5F4B}"/>
              </a:ext>
            </a:extLst>
          </p:cNvPr>
          <p:cNvSpPr txBox="1">
            <a:spLocks/>
          </p:cNvSpPr>
          <p:nvPr/>
        </p:nvSpPr>
        <p:spPr>
          <a:xfrm>
            <a:off x="5143625" y="2905766"/>
            <a:ext cx="7048375" cy="701731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>
            <a:defPPr>
              <a:defRPr lang="en-US"/>
            </a:defPPr>
            <a:lvl1pPr indent="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1">
                <a:solidFill>
                  <a:srgbClr val="002060"/>
                </a:solidFill>
                <a:latin typeface="Barlow" panose="00000500000000000000" pitchFamily="2" charset="0"/>
                <a:cs typeface="Arial" panose="020B060402020202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SXKD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THÁNG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ĐẦU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NĂM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DỰ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KIẾN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CẢ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NĂM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2022</a:t>
            </a:r>
            <a:endParaRPr lang="vi-VN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EC75F719-529B-4DB2-8071-86A405EB25C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785" y="1812360"/>
            <a:ext cx="2023463" cy="1764726"/>
          </a:xfrm>
          <a:prstGeom prst="rect">
            <a:avLst/>
          </a:prstGeom>
        </p:spPr>
      </p:pic>
      <p:sp>
        <p:nvSpPr>
          <p:cNvPr id="25" name="Объект 2">
            <a:extLst>
              <a:ext uri="{FF2B5EF4-FFF2-40B4-BE49-F238E27FC236}">
                <a16:creationId xmlns:a16="http://schemas.microsoft.com/office/drawing/2014/main" id="{BDADD1A1-B559-4121-9764-0F89D8BB3BEA}"/>
              </a:ext>
            </a:extLst>
          </p:cNvPr>
          <p:cNvSpPr txBox="1">
            <a:spLocks/>
          </p:cNvSpPr>
          <p:nvPr/>
        </p:nvSpPr>
        <p:spPr>
          <a:xfrm>
            <a:off x="5143624" y="3960535"/>
            <a:ext cx="7116024" cy="461643"/>
          </a:xfrm>
          <a:prstGeom prst="rect">
            <a:avLst/>
          </a:prstGeom>
        </p:spPr>
        <p:txBody>
          <a:bodyPr vert="horz" wrap="square" lIns="121899" tIns="60949" rIns="121899" bIns="60949" rtlCol="0" anchor="ctr">
            <a:spAutoFit/>
          </a:bodyPr>
          <a:lstStyle>
            <a:lvl1pPr marL="277120" indent="-277120" algn="l" defTabSz="121898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990427" indent="-380933" algn="l" defTabSz="1218987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4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1523733" indent="-304747" algn="l" defTabSz="121898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1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2133227" indent="-304747" algn="l" defTabSz="1218987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05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2742720" indent="-304747" algn="l" defTabSz="1218987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05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3352213" indent="-304747" algn="l" defTabSz="121898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1707" indent="-304747" algn="l" defTabSz="121898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200" indent="-304747" algn="l" defTabSz="121898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0693" indent="-304747" algn="l" defTabSz="121898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 eaLnBrk="0" fontAlgn="base" hangingPunct="0"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lang="en-US" sz="2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KHÓ</a:t>
            </a:r>
            <a:r>
              <a:rPr lang="en-US" sz="2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KHĂN</a:t>
            </a:r>
            <a:r>
              <a:rPr lang="en-US" sz="2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THÁCH</a:t>
            </a:r>
            <a:r>
              <a:rPr lang="en-US" sz="2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THỨC</a:t>
            </a:r>
            <a:r>
              <a:rPr lang="en-US" sz="2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ĐỐI</a:t>
            </a:r>
            <a:r>
              <a:rPr lang="en-US" sz="2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2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PVN</a:t>
            </a:r>
            <a:endParaRPr lang="vi-VN" sz="2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7B757F43-9DF4-484D-A988-2D1B71CEA583}"/>
              </a:ext>
            </a:extLst>
          </p:cNvPr>
          <p:cNvSpPr/>
          <p:nvPr/>
        </p:nvSpPr>
        <p:spPr>
          <a:xfrm>
            <a:off x="3975372" y="1934762"/>
            <a:ext cx="830617" cy="797148"/>
          </a:xfrm>
          <a:prstGeom prst="ellipse">
            <a:avLst/>
          </a:prstGeom>
          <a:solidFill>
            <a:schemeClr val="bg1"/>
          </a:solidFill>
          <a:ln w="762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2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C02C6990-08AF-4FD3-8CB2-F6BC00896B02}"/>
              </a:ext>
            </a:extLst>
          </p:cNvPr>
          <p:cNvSpPr/>
          <p:nvPr/>
        </p:nvSpPr>
        <p:spPr>
          <a:xfrm>
            <a:off x="4186137" y="2070777"/>
            <a:ext cx="46358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ea typeface="Segoe UI" panose="020B0502040204020203" pitchFamily="34" charset="0"/>
                <a:cs typeface="Times New Roman" panose="02020603050405020304" pitchFamily="18" charset="0"/>
              </a:rPr>
              <a:t>II</a:t>
            </a:r>
            <a:endParaRPr lang="en-US" sz="2800" dirty="0">
              <a:solidFill>
                <a:srgbClr val="002060"/>
              </a:solidFill>
              <a:latin typeface="Times New Roman" panose="02020603050405020304" pitchFamily="18" charset="0"/>
              <a:ea typeface="Segoe UI" panose="020B0502040204020203" pitchFamily="34" charset="0"/>
              <a:cs typeface="Times New Roman" panose="02020603050405020304" pitchFamily="18" charset="0"/>
            </a:endParaRPr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3E9B2F37-BA89-4584-A2B7-0B548DAA868D}"/>
              </a:ext>
            </a:extLst>
          </p:cNvPr>
          <p:cNvSpPr/>
          <p:nvPr/>
        </p:nvSpPr>
        <p:spPr>
          <a:xfrm>
            <a:off x="4263062" y="2834558"/>
            <a:ext cx="830617" cy="797148"/>
          </a:xfrm>
          <a:prstGeom prst="ellipse">
            <a:avLst/>
          </a:prstGeom>
          <a:solidFill>
            <a:schemeClr val="bg1"/>
          </a:solidFill>
          <a:ln w="762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2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5F6BF72D-B127-46A3-B2DD-2A52316334C9}"/>
              </a:ext>
            </a:extLst>
          </p:cNvPr>
          <p:cNvSpPr/>
          <p:nvPr/>
        </p:nvSpPr>
        <p:spPr>
          <a:xfrm>
            <a:off x="4404097" y="2970573"/>
            <a:ext cx="60305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ea typeface="Segoe UI" panose="020B0502040204020203" pitchFamily="34" charset="0"/>
                <a:cs typeface="Times New Roman" panose="02020603050405020304" pitchFamily="18" charset="0"/>
              </a:rPr>
              <a:t>III</a:t>
            </a:r>
            <a:endParaRPr lang="en-US" sz="2800" dirty="0">
              <a:solidFill>
                <a:srgbClr val="002060"/>
              </a:solidFill>
              <a:latin typeface="Times New Roman" panose="02020603050405020304" pitchFamily="18" charset="0"/>
              <a:ea typeface="Segoe UI" panose="020B0502040204020203" pitchFamily="34" charset="0"/>
              <a:cs typeface="Times New Roman" panose="02020603050405020304" pitchFamily="18" charset="0"/>
            </a:endParaRPr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43D168B8-9E6B-449A-97CD-015F6EEDDAA5}"/>
              </a:ext>
            </a:extLst>
          </p:cNvPr>
          <p:cNvSpPr/>
          <p:nvPr/>
        </p:nvSpPr>
        <p:spPr>
          <a:xfrm>
            <a:off x="4060010" y="3743575"/>
            <a:ext cx="830617" cy="797148"/>
          </a:xfrm>
          <a:prstGeom prst="ellipse">
            <a:avLst/>
          </a:prstGeom>
          <a:solidFill>
            <a:schemeClr val="bg1"/>
          </a:solidFill>
          <a:ln w="762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2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AEE76B94-21B1-4F2F-9794-94FF1A78ACF8}"/>
              </a:ext>
            </a:extLst>
          </p:cNvPr>
          <p:cNvSpPr/>
          <p:nvPr/>
        </p:nvSpPr>
        <p:spPr>
          <a:xfrm>
            <a:off x="4210662" y="3879590"/>
            <a:ext cx="58381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ea typeface="Segoe UI" panose="020B0502040204020203" pitchFamily="34" charset="0"/>
                <a:cs typeface="Times New Roman" panose="02020603050405020304" pitchFamily="18" charset="0"/>
              </a:rPr>
              <a:t>IV</a:t>
            </a:r>
            <a:endParaRPr lang="en-US" sz="2800" dirty="0">
              <a:solidFill>
                <a:srgbClr val="002060"/>
              </a:solidFill>
              <a:latin typeface="Times New Roman" panose="02020603050405020304" pitchFamily="18" charset="0"/>
              <a:ea typeface="Segoe UI" panose="020B0502040204020203" pitchFamily="34" charset="0"/>
              <a:cs typeface="Times New Roman" panose="02020603050405020304" pitchFamily="18" charset="0"/>
            </a:endParaRPr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6876F75C-ED64-4B94-8BC4-A8A4F9D87DB2}"/>
              </a:ext>
            </a:extLst>
          </p:cNvPr>
          <p:cNvSpPr/>
          <p:nvPr/>
        </p:nvSpPr>
        <p:spPr>
          <a:xfrm>
            <a:off x="3517054" y="4551396"/>
            <a:ext cx="830617" cy="797148"/>
          </a:xfrm>
          <a:prstGeom prst="ellipse">
            <a:avLst/>
          </a:prstGeom>
          <a:solidFill>
            <a:schemeClr val="bg1"/>
          </a:solidFill>
          <a:ln w="762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2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04C57D28-8E88-43FE-8611-17FC6D67C19B}"/>
              </a:ext>
            </a:extLst>
          </p:cNvPr>
          <p:cNvSpPr/>
          <p:nvPr/>
        </p:nvSpPr>
        <p:spPr>
          <a:xfrm>
            <a:off x="3737437" y="4687411"/>
            <a:ext cx="44435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ea typeface="Segoe UI" panose="020B0502040204020203" pitchFamily="34" charset="0"/>
                <a:cs typeface="Times New Roman" panose="02020603050405020304" pitchFamily="18" charset="0"/>
              </a:rPr>
              <a:t>V</a:t>
            </a:r>
            <a:endParaRPr lang="en-US" sz="2800" dirty="0">
              <a:solidFill>
                <a:srgbClr val="002060"/>
              </a:solidFill>
              <a:latin typeface="Times New Roman" panose="02020603050405020304" pitchFamily="18" charset="0"/>
              <a:ea typeface="Segoe UI" panose="020B0502040204020203" pitchFamily="34" charset="0"/>
              <a:cs typeface="Times New Roman" panose="02020603050405020304" pitchFamily="18" charset="0"/>
            </a:endParaRPr>
          </a:p>
        </p:txBody>
      </p:sp>
      <p:sp>
        <p:nvSpPr>
          <p:cNvPr id="21" name="Объект 2">
            <a:extLst>
              <a:ext uri="{FF2B5EF4-FFF2-40B4-BE49-F238E27FC236}">
                <a16:creationId xmlns:a16="http://schemas.microsoft.com/office/drawing/2014/main" id="{713EDC7E-4006-4BBC-B36B-F454812A98C9}"/>
              </a:ext>
            </a:extLst>
          </p:cNvPr>
          <p:cNvSpPr txBox="1">
            <a:spLocks/>
          </p:cNvSpPr>
          <p:nvPr/>
        </p:nvSpPr>
        <p:spPr>
          <a:xfrm>
            <a:off x="5211272" y="4859107"/>
            <a:ext cx="7048376" cy="397032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>
            <a:lvl1pPr marL="27712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2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KIẾN NGHỊ</a:t>
            </a:r>
          </a:p>
        </p:txBody>
      </p:sp>
    </p:spTree>
    <p:extLst>
      <p:ext uri="{BB962C8B-B14F-4D97-AF65-F5344CB8AC3E}">
        <p14:creationId xmlns:p14="http://schemas.microsoft.com/office/powerpoint/2010/main" val="30550664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 34">
            <a:extLst>
              <a:ext uri="{FF2B5EF4-FFF2-40B4-BE49-F238E27FC236}">
                <a16:creationId xmlns:a16="http://schemas.microsoft.com/office/drawing/2014/main" id="{7B8A6831-CB55-4F9A-8D37-239590052CD8}"/>
              </a:ext>
            </a:extLst>
          </p:cNvPr>
          <p:cNvSpPr>
            <a:spLocks noChangeArrowheads="1"/>
          </p:cNvSpPr>
          <p:nvPr/>
        </p:nvSpPr>
        <p:spPr bwMode="gray">
          <a:xfrm rot="3419336">
            <a:off x="2648369" y="2303783"/>
            <a:ext cx="983577" cy="1408820"/>
          </a:xfrm>
          <a:prstGeom prst="rect">
            <a:avLst/>
          </a:prstGeom>
          <a:gradFill rotWithShape="1">
            <a:gsLst>
              <a:gs pos="0">
                <a:srgbClr val="92D365"/>
              </a:gs>
              <a:gs pos="100000">
                <a:srgbClr val="92D365">
                  <a:gamma/>
                  <a:shade val="46275"/>
                  <a:invGamma/>
                </a:srgbClr>
              </a:gs>
            </a:gsLst>
            <a:lin ang="5400000" scaled="1"/>
          </a:gradFill>
          <a:ln w="38100">
            <a:solidFill>
              <a:srgbClr val="FFFFFF"/>
            </a:solidFill>
            <a:miter lim="800000"/>
            <a:headEnd/>
            <a:tailEnd/>
          </a:ln>
          <a:effectLst>
            <a:outerShdw dist="179605" dir="487806" algn="ctr" rotWithShape="0">
              <a:srgbClr val="000000">
                <a:alpha val="50000"/>
              </a:srgbClr>
            </a:outerShdw>
          </a:effec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190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" name="Text Box 35">
            <a:extLst>
              <a:ext uri="{FF2B5EF4-FFF2-40B4-BE49-F238E27FC236}">
                <a16:creationId xmlns:a16="http://schemas.microsoft.com/office/drawing/2014/main" id="{379CFFB1-381D-480C-A8A2-CFF1E60176B8}"/>
              </a:ext>
            </a:extLst>
          </p:cNvPr>
          <p:cNvSpPr txBox="1">
            <a:spLocks noChangeArrowheads="1"/>
          </p:cNvSpPr>
          <p:nvPr/>
        </p:nvSpPr>
        <p:spPr bwMode="gray">
          <a:xfrm>
            <a:off x="2748411" y="2715167"/>
            <a:ext cx="902811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2800" b="1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2020</a:t>
            </a:r>
          </a:p>
        </p:txBody>
      </p:sp>
      <p:sp>
        <p:nvSpPr>
          <p:cNvPr id="29" name="Rectangle 36">
            <a:extLst>
              <a:ext uri="{FF2B5EF4-FFF2-40B4-BE49-F238E27FC236}">
                <a16:creationId xmlns:a16="http://schemas.microsoft.com/office/drawing/2014/main" id="{D8D3C78E-26A4-4BE3-BBE2-33CC9F1CC5C4}"/>
              </a:ext>
            </a:extLst>
          </p:cNvPr>
          <p:cNvSpPr>
            <a:spLocks noChangeArrowheads="1"/>
          </p:cNvSpPr>
          <p:nvPr/>
        </p:nvSpPr>
        <p:spPr bwMode="gray">
          <a:xfrm rot="3419336">
            <a:off x="5330989" y="2259906"/>
            <a:ext cx="1043503" cy="1433094"/>
          </a:xfrm>
          <a:prstGeom prst="rect">
            <a:avLst/>
          </a:prstGeom>
          <a:gradFill rotWithShape="1">
            <a:gsLst>
              <a:gs pos="0">
                <a:srgbClr val="3279D8"/>
              </a:gs>
              <a:gs pos="100000">
                <a:srgbClr val="3279D8">
                  <a:gamma/>
                  <a:shade val="46275"/>
                  <a:invGamma/>
                </a:srgbClr>
              </a:gs>
            </a:gsLst>
            <a:lin ang="5400000" scaled="1"/>
          </a:gradFill>
          <a:ln w="38100">
            <a:solidFill>
              <a:srgbClr val="FFFFFF"/>
            </a:solidFill>
            <a:miter lim="800000"/>
            <a:headEnd/>
            <a:tailEnd/>
          </a:ln>
          <a:effectLst>
            <a:outerShdw dist="179605" dir="487806" algn="ctr" rotWithShape="0">
              <a:srgbClr val="000000">
                <a:alpha val="50000"/>
              </a:srgbClr>
            </a:outerShdw>
          </a:effec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190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" name="Text Box 37">
            <a:extLst>
              <a:ext uri="{FF2B5EF4-FFF2-40B4-BE49-F238E27FC236}">
                <a16:creationId xmlns:a16="http://schemas.microsoft.com/office/drawing/2014/main" id="{6AFEE2DC-82DE-45E0-A892-877AC0796A1A}"/>
              </a:ext>
            </a:extLst>
          </p:cNvPr>
          <p:cNvSpPr txBox="1">
            <a:spLocks noChangeArrowheads="1"/>
          </p:cNvSpPr>
          <p:nvPr/>
        </p:nvSpPr>
        <p:spPr bwMode="gray">
          <a:xfrm>
            <a:off x="5475008" y="2715167"/>
            <a:ext cx="902811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2800" b="1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2021</a:t>
            </a:r>
          </a:p>
        </p:txBody>
      </p:sp>
      <p:sp>
        <p:nvSpPr>
          <p:cNvPr id="31" name="Rectangle 38">
            <a:extLst>
              <a:ext uri="{FF2B5EF4-FFF2-40B4-BE49-F238E27FC236}">
                <a16:creationId xmlns:a16="http://schemas.microsoft.com/office/drawing/2014/main" id="{715F8C47-E3F4-49E4-990D-83D621C2BA8B}"/>
              </a:ext>
            </a:extLst>
          </p:cNvPr>
          <p:cNvSpPr>
            <a:spLocks noChangeArrowheads="1"/>
          </p:cNvSpPr>
          <p:nvPr/>
        </p:nvSpPr>
        <p:spPr bwMode="gray">
          <a:xfrm rot="3419336">
            <a:off x="8073681" y="2302244"/>
            <a:ext cx="1128231" cy="1487692"/>
          </a:xfrm>
          <a:prstGeom prst="rect">
            <a:avLst/>
          </a:prstGeom>
          <a:gradFill rotWithShape="1">
            <a:gsLst>
              <a:gs pos="0">
                <a:srgbClr val="B67FF3"/>
              </a:gs>
              <a:gs pos="100000">
                <a:srgbClr val="B67FF3">
                  <a:gamma/>
                  <a:shade val="46275"/>
                  <a:invGamma/>
                </a:srgbClr>
              </a:gs>
            </a:gsLst>
            <a:lin ang="5400000" scaled="1"/>
          </a:gradFill>
          <a:ln w="38100">
            <a:solidFill>
              <a:srgbClr val="FFFFFF"/>
            </a:solidFill>
            <a:miter lim="800000"/>
            <a:headEnd/>
            <a:tailEnd/>
          </a:ln>
          <a:effectLst>
            <a:outerShdw dist="179605" dir="487806" algn="ctr" rotWithShape="0">
              <a:srgbClr val="000000">
                <a:alpha val="50000"/>
              </a:srgbClr>
            </a:outerShdw>
          </a:effec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190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" name="Text Box 39">
            <a:extLst>
              <a:ext uri="{FF2B5EF4-FFF2-40B4-BE49-F238E27FC236}">
                <a16:creationId xmlns:a16="http://schemas.microsoft.com/office/drawing/2014/main" id="{ED5A1165-C2C7-4A16-9146-5C31B04A0C1F}"/>
              </a:ext>
            </a:extLst>
          </p:cNvPr>
          <p:cNvSpPr txBox="1">
            <a:spLocks noChangeArrowheads="1"/>
          </p:cNvSpPr>
          <p:nvPr/>
        </p:nvSpPr>
        <p:spPr bwMode="gray">
          <a:xfrm>
            <a:off x="8246050" y="2775945"/>
            <a:ext cx="902811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2800" b="1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2022</a:t>
            </a:r>
          </a:p>
        </p:txBody>
      </p:sp>
      <p:sp>
        <p:nvSpPr>
          <p:cNvPr id="33" name="Text Box 45">
            <a:extLst>
              <a:ext uri="{FF2B5EF4-FFF2-40B4-BE49-F238E27FC236}">
                <a16:creationId xmlns:a16="http://schemas.microsoft.com/office/drawing/2014/main" id="{011E2CC1-A88D-4EBE-BDBA-BB0917A639D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92171" y="4208057"/>
            <a:ext cx="2892155" cy="400110"/>
          </a:xfrm>
          <a:prstGeom prst="rect">
            <a:avLst/>
          </a:prstGeom>
          <a:noFill/>
          <a:ln w="9525">
            <a:solidFill>
              <a:sysClr val="windowText" lastClr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marL="0" marR="0" lvl="0" indent="0" algn="just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Tăng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270GW</a:t>
            </a:r>
          </a:p>
        </p:txBody>
      </p:sp>
      <p:sp>
        <p:nvSpPr>
          <p:cNvPr id="34" name="Text Box 46">
            <a:extLst>
              <a:ext uri="{FF2B5EF4-FFF2-40B4-BE49-F238E27FC236}">
                <a16:creationId xmlns:a16="http://schemas.microsoft.com/office/drawing/2014/main" id="{6FBD0577-6140-4ED0-9B35-2D3D5501D47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35195" y="4227440"/>
            <a:ext cx="2848755" cy="400110"/>
          </a:xfrm>
          <a:prstGeom prst="rect">
            <a:avLst/>
          </a:prstGeom>
          <a:noFill/>
          <a:ln w="9525">
            <a:solidFill>
              <a:sysClr val="windowText" lastClr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marL="0" marR="0" lvl="0" indent="0" algn="just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Dự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kiến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tăng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280GW</a:t>
            </a:r>
          </a:p>
        </p:txBody>
      </p:sp>
      <p:sp>
        <p:nvSpPr>
          <p:cNvPr id="35" name="Line 42">
            <a:extLst>
              <a:ext uri="{FF2B5EF4-FFF2-40B4-BE49-F238E27FC236}">
                <a16:creationId xmlns:a16="http://schemas.microsoft.com/office/drawing/2014/main" id="{87CA2C57-D460-4F3A-AD6A-3B6050ED4700}"/>
              </a:ext>
            </a:extLst>
          </p:cNvPr>
          <p:cNvSpPr>
            <a:spLocks noChangeShapeType="1"/>
          </p:cNvSpPr>
          <p:nvPr/>
        </p:nvSpPr>
        <p:spPr bwMode="auto">
          <a:xfrm>
            <a:off x="6819458" y="3325650"/>
            <a:ext cx="684212" cy="0"/>
          </a:xfrm>
          <a:prstGeom prst="line">
            <a:avLst/>
          </a:prstGeom>
          <a:noFill/>
          <a:ln w="57150" cap="rnd">
            <a:solidFill>
              <a:sysClr val="windowText" lastClr="000000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9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6" name="Line 42">
            <a:extLst>
              <a:ext uri="{FF2B5EF4-FFF2-40B4-BE49-F238E27FC236}">
                <a16:creationId xmlns:a16="http://schemas.microsoft.com/office/drawing/2014/main" id="{5938EA49-5D14-4D6E-8F0C-301ABBDCC9D0}"/>
              </a:ext>
            </a:extLst>
          </p:cNvPr>
          <p:cNvSpPr>
            <a:spLocks noChangeShapeType="1"/>
          </p:cNvSpPr>
          <p:nvPr/>
        </p:nvSpPr>
        <p:spPr bwMode="auto">
          <a:xfrm>
            <a:off x="4074670" y="3248728"/>
            <a:ext cx="684212" cy="0"/>
          </a:xfrm>
          <a:prstGeom prst="line">
            <a:avLst/>
          </a:prstGeom>
          <a:noFill/>
          <a:ln w="57150" cap="rnd">
            <a:solidFill>
              <a:sysClr val="windowText" lastClr="000000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9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7" name="Text Box 45">
            <a:extLst>
              <a:ext uri="{FF2B5EF4-FFF2-40B4-BE49-F238E27FC236}">
                <a16:creationId xmlns:a16="http://schemas.microsoft.com/office/drawing/2014/main" id="{F17D049C-7F9A-402A-A67A-11B0D3EC1D7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66448" y="3797908"/>
            <a:ext cx="3432337" cy="1323439"/>
          </a:xfrm>
          <a:prstGeom prst="rect">
            <a:avLst/>
          </a:prstGeom>
          <a:noFill/>
          <a:ln w="9525">
            <a:solidFill>
              <a:sysClr val="windowText" lastClr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marL="0" marR="0" lvl="0" indent="0" algn="just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NLTT </a:t>
            </a:r>
            <a:r>
              <a:rPr kumimoji="0" lang="en-US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tăng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280 GW (</a:t>
            </a:r>
            <a:r>
              <a:rPr kumimoji="0" lang="en-US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mức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tăng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cao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nhất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lịch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sử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kumimoji="0" lang="en-US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chiếm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90% </a:t>
            </a:r>
            <a:r>
              <a:rPr kumimoji="0" lang="en-US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mức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tăng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CS </a:t>
            </a:r>
            <a:r>
              <a:rPr kumimoji="0" lang="en-US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điện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lắp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đặt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mới</a:t>
            </a:r>
            <a:endParaRPr kumimoji="0" lang="en-US" sz="2000" b="0" i="0" u="none" strike="noStrike" kern="0" cap="none" spc="0" normalizeH="0" baseline="0" noProof="0" dirty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8" name="Text Box 23">
            <a:extLst>
              <a:ext uri="{FF2B5EF4-FFF2-40B4-BE49-F238E27FC236}">
                <a16:creationId xmlns:a16="http://schemas.microsoft.com/office/drawing/2014/main" id="{E380CC7C-6303-442E-84EF-45A1D5A5FEEB}"/>
              </a:ext>
            </a:extLst>
          </p:cNvPr>
          <p:cNvSpPr txBox="1">
            <a:spLocks noChangeArrowheads="1"/>
          </p:cNvSpPr>
          <p:nvPr/>
        </p:nvSpPr>
        <p:spPr bwMode="gray">
          <a:xfrm>
            <a:off x="-61013" y="4196923"/>
            <a:ext cx="1559427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giới</a:t>
            </a:r>
            <a:endParaRPr lang="en-US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9" name="Text Box 23">
            <a:extLst>
              <a:ext uri="{FF2B5EF4-FFF2-40B4-BE49-F238E27FC236}">
                <a16:creationId xmlns:a16="http://schemas.microsoft.com/office/drawing/2014/main" id="{804816D8-DF03-41FB-9555-8F878AB13514}"/>
              </a:ext>
            </a:extLst>
          </p:cNvPr>
          <p:cNvSpPr txBox="1">
            <a:spLocks noChangeArrowheads="1"/>
          </p:cNvSpPr>
          <p:nvPr/>
        </p:nvSpPr>
        <p:spPr bwMode="gray">
          <a:xfrm>
            <a:off x="-55250" y="5469478"/>
            <a:ext cx="1559427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b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Việt Nam</a:t>
            </a:r>
          </a:p>
        </p:txBody>
      </p:sp>
      <p:sp>
        <p:nvSpPr>
          <p:cNvPr id="41" name="Text Box 45">
            <a:extLst>
              <a:ext uri="{FF2B5EF4-FFF2-40B4-BE49-F238E27FC236}">
                <a16:creationId xmlns:a16="http://schemas.microsoft.com/office/drawing/2014/main" id="{2A2404A5-AA28-4C16-9EE1-D40D78FED06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66448" y="5287734"/>
            <a:ext cx="3432337" cy="1200329"/>
          </a:xfrm>
          <a:prstGeom prst="rect">
            <a:avLst/>
          </a:prstGeom>
          <a:noFill/>
          <a:ln w="9525">
            <a:solidFill>
              <a:sysClr val="windowText" lastClr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marL="0" marR="0" lvl="0" indent="0" algn="just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b="0" i="0" u="none" strike="noStrike" kern="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NLTT </a:t>
            </a:r>
            <a:r>
              <a:rPr kumimoji="0" lang="en-US" b="0" i="0" u="none" strike="noStrike" kern="0" cap="none" spc="0" normalizeH="0" baseline="0" noProof="0" dirty="0" err="1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tăng</a:t>
            </a:r>
            <a:r>
              <a:rPr kumimoji="0" lang="en-US" b="0" i="0" u="none" strike="noStrike" kern="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4.1 GW, </a:t>
            </a:r>
            <a:r>
              <a:rPr kumimoji="0" lang="en-US" b="0" i="0" u="none" strike="noStrike" kern="0" cap="none" spc="0" normalizeH="0" baseline="0" noProof="0" dirty="0" err="1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chiếm</a:t>
            </a:r>
            <a:r>
              <a:rPr kumimoji="0" lang="en-US" b="0" i="0" u="none" strike="noStrike" kern="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70% </a:t>
            </a:r>
            <a:r>
              <a:rPr kumimoji="0" lang="en-US" b="0" i="0" u="none" strike="noStrike" kern="0" cap="none" spc="0" normalizeH="0" baseline="0" noProof="0" dirty="0" err="1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mức</a:t>
            </a:r>
            <a:r>
              <a:rPr kumimoji="0" lang="en-US" b="0" i="0" u="none" strike="noStrike" kern="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b="0" i="0" u="none" strike="noStrike" kern="0" cap="none" spc="0" normalizeH="0" baseline="0" noProof="0" dirty="0" err="1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tăng</a:t>
            </a:r>
            <a:r>
              <a:rPr kumimoji="0" lang="en-US" b="0" i="0" u="none" strike="noStrike" kern="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b="0" i="0" u="none" strike="noStrike" kern="0" cap="none" spc="0" normalizeH="0" baseline="0" noProof="0" dirty="0" err="1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kumimoji="0" lang="en-US" b="0" i="0" u="none" strike="noStrike" kern="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CS </a:t>
            </a:r>
            <a:r>
              <a:rPr kumimoji="0" lang="en-US" b="0" i="0" u="none" strike="noStrike" kern="0" cap="none" spc="0" normalizeH="0" baseline="0" noProof="0" dirty="0" err="1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điện</a:t>
            </a:r>
            <a:r>
              <a:rPr kumimoji="0" lang="en-US" b="0" i="0" u="none" strike="noStrike" kern="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b="0" i="0" u="none" strike="noStrike" kern="0" cap="none" spc="0" normalizeH="0" baseline="0" noProof="0" dirty="0" err="1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lắp</a:t>
            </a:r>
            <a:r>
              <a:rPr kumimoji="0" lang="en-US" b="0" i="0" u="none" strike="noStrike" kern="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b="0" i="0" u="none" strike="noStrike" kern="0" cap="none" spc="0" normalizeH="0" baseline="0" noProof="0" dirty="0" err="1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đặt</a:t>
            </a:r>
            <a:r>
              <a:rPr kumimoji="0" lang="en-US" b="0" i="0" u="none" strike="noStrike" kern="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b="0" i="0" u="none" strike="noStrike" kern="0" cap="none" spc="0" normalizeH="0" baseline="0" noProof="0" dirty="0" err="1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mới</a:t>
            </a:r>
            <a:r>
              <a:rPr kumimoji="0" lang="en-US" b="0" i="0" u="none" strike="noStrike" kern="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kumimoji="0" lang="en-US" b="0" i="0" u="none" strike="noStrike" kern="0" cap="none" spc="0" normalizeH="0" baseline="0" noProof="0" dirty="0" err="1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kumimoji="0" lang="en-US" b="0" i="0" u="none" strike="noStrike" kern="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b="0" i="0" u="none" strike="noStrike" kern="0" cap="none" spc="0" normalizeH="0" baseline="0" noProof="0" dirty="0" err="1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kumimoji="0" lang="en-US" b="0" i="0" u="none" strike="noStrike" kern="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b="0" i="0" u="none" strike="noStrike" kern="0" cap="none" spc="0" normalizeH="0" baseline="0" noProof="0" dirty="0" err="1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chiếm</a:t>
            </a:r>
            <a:r>
              <a:rPr kumimoji="0" lang="en-US" b="0" i="0" u="none" strike="noStrike" kern="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b="0" i="0" u="none" strike="noStrike" kern="0" cap="none" spc="0" normalizeH="0" baseline="0" noProof="0" dirty="0" err="1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hơn</a:t>
            </a:r>
            <a:r>
              <a:rPr kumimoji="0" lang="en-US" b="0" i="0" u="none" strike="noStrike" kern="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95% </a:t>
            </a:r>
            <a:r>
              <a:rPr kumimoji="0" lang="en-US" b="0" i="0" u="none" strike="noStrike" kern="0" cap="none" spc="0" normalizeH="0" baseline="0" noProof="0" dirty="0" err="1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mức</a:t>
            </a:r>
            <a:r>
              <a:rPr kumimoji="0" lang="en-US" b="0" i="0" u="none" strike="noStrike" kern="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b="0" i="0" u="none" strike="noStrike" kern="0" cap="none" spc="0" normalizeH="0" baseline="0" noProof="0" dirty="0" err="1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tăng</a:t>
            </a:r>
            <a:r>
              <a:rPr kumimoji="0" lang="en-US" b="0" i="0" u="none" strike="noStrike" kern="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NLTT </a:t>
            </a:r>
            <a:r>
              <a:rPr kumimoji="0" lang="en-US" b="0" i="0" u="none" strike="noStrike" kern="0" cap="none" spc="0" normalizeH="0" baseline="0" noProof="0" dirty="0" err="1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kumimoji="0" lang="en-US" b="0" i="0" u="none" strike="noStrike" kern="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b="0" i="0" u="none" strike="noStrike" kern="0" cap="none" spc="0" normalizeH="0" baseline="0" noProof="0" dirty="0" err="1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điện</a:t>
            </a:r>
            <a:r>
              <a:rPr kumimoji="0" lang="en-US" b="0" i="0" u="none" strike="noStrike" kern="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b="0" i="0" u="none" strike="noStrike" kern="0" cap="none" spc="0" normalizeH="0" baseline="0" noProof="0" dirty="0" err="1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mặt</a:t>
            </a:r>
            <a:r>
              <a:rPr kumimoji="0" lang="en-US" b="0" i="0" u="none" strike="noStrike" kern="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b="0" i="0" u="none" strike="noStrike" kern="0" cap="none" spc="0" normalizeH="0" baseline="0" noProof="0" dirty="0" err="1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trời</a:t>
            </a:r>
            <a:r>
              <a:rPr kumimoji="0" lang="en-US" b="0" i="0" u="none" strike="noStrike" kern="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42" name="Text Box 45">
            <a:extLst>
              <a:ext uri="{FF2B5EF4-FFF2-40B4-BE49-F238E27FC236}">
                <a16:creationId xmlns:a16="http://schemas.microsoft.com/office/drawing/2014/main" id="{0BA1D999-AA3F-4BF2-8204-386009CF7D3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24196" y="5215906"/>
            <a:ext cx="2851564" cy="1323439"/>
          </a:xfrm>
          <a:prstGeom prst="rect">
            <a:avLst/>
          </a:prstGeom>
          <a:noFill/>
          <a:ln w="9525">
            <a:solidFill>
              <a:sysClr val="windowText" lastClr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marL="0" marR="0" lvl="0" indent="0" algn="just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Tháng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kern="0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12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/2021, 84 </a:t>
            </a:r>
            <a:r>
              <a:rPr kumimoji="0" lang="en-US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dự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án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điện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gió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tổng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suất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3.980,3 MW </a:t>
            </a:r>
            <a:r>
              <a:rPr kumimoji="0" lang="en-US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COD.</a:t>
            </a:r>
          </a:p>
        </p:txBody>
      </p:sp>
      <p:sp>
        <p:nvSpPr>
          <p:cNvPr id="43" name="Text Box 45">
            <a:extLst>
              <a:ext uri="{FF2B5EF4-FFF2-40B4-BE49-F238E27FC236}">
                <a16:creationId xmlns:a16="http://schemas.microsoft.com/office/drawing/2014/main" id="{AA55143D-0306-4D8E-B962-1129E26C5D6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44513" y="5401942"/>
            <a:ext cx="2848755" cy="1015663"/>
          </a:xfrm>
          <a:prstGeom prst="rect">
            <a:avLst/>
          </a:prstGeom>
          <a:noFill/>
          <a:ln w="9525">
            <a:solidFill>
              <a:sysClr val="windowText" lastClr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marL="0" marR="0" lvl="0" indent="0" algn="just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Dự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kiến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áp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vi-VN" sz="2000" b="0" i="0" u="none" strike="noStrike" kern="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cơ chế đấu thầu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kumimoji="0" lang="vi-VN" sz="2000" b="0" i="0" u="none" strike="noStrike" kern="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 phát triển năng lượng tái tạo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BF9F226D-E6A8-47DA-BC96-8BB3FF17B371}"/>
              </a:ext>
            </a:extLst>
          </p:cNvPr>
          <p:cNvSpPr txBox="1"/>
          <p:nvPr/>
        </p:nvSpPr>
        <p:spPr>
          <a:xfrm>
            <a:off x="268739" y="925054"/>
            <a:ext cx="11427592" cy="115073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defPPr>
              <a:defRPr lang="en-US"/>
            </a:defPPr>
            <a:lvl1pPr indent="0" algn="ctr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/>
            </a:lvl1pPr>
            <a:lvl2pPr marL="800100" lvl="1" indent="-342900" algn="just" hangingPunct="0">
              <a:lnSpc>
                <a:spcPts val="18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AutoNum type="arabicPeriod"/>
              <a:tabLst>
                <a:tab pos="360045" algn="l"/>
                <a:tab pos="499110" algn="l"/>
                <a:tab pos="660400" algn="l"/>
              </a:tabLst>
              <a:defRPr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indent="0" algn="ctr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lvl3pPr>
            <a:lvl4pPr indent="0" algn="ctr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4pPr>
            <a:lvl5pPr indent="0" algn="ctr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5pPr>
            <a:lvl6pPr indent="0" algn="ctr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6pPr>
            <a:lvl7pPr indent="0" algn="ctr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7pPr>
            <a:lvl8pPr indent="0" algn="ctr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8pPr>
            <a:lvl9pPr indent="0" algn="ctr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9pPr>
          </a:lstStyle>
          <a:p>
            <a:pPr marL="457200" lvl="1" indent="0">
              <a:lnSpc>
                <a:spcPct val="100000"/>
              </a:lnSpc>
              <a:buNone/>
            </a:pPr>
            <a:r>
              <a:rPr lang="en-US" sz="2400" b="1" dirty="0">
                <a:solidFill>
                  <a:srgbClr val="000066"/>
                </a:solidFill>
              </a:rPr>
              <a:t>Xu </a:t>
            </a:r>
            <a:r>
              <a:rPr lang="en-US" sz="2400" b="1" dirty="0" err="1">
                <a:solidFill>
                  <a:srgbClr val="000066"/>
                </a:solidFill>
              </a:rPr>
              <a:t>hướng</a:t>
            </a:r>
            <a:r>
              <a:rPr lang="en-US" sz="2400" b="1" dirty="0">
                <a:solidFill>
                  <a:srgbClr val="000066"/>
                </a:solidFill>
              </a:rPr>
              <a:t> </a:t>
            </a:r>
            <a:r>
              <a:rPr lang="en-US" sz="2400" b="1" dirty="0" err="1">
                <a:solidFill>
                  <a:srgbClr val="000066"/>
                </a:solidFill>
              </a:rPr>
              <a:t>chuyển</a:t>
            </a:r>
            <a:r>
              <a:rPr lang="en-US" sz="2400" b="1" dirty="0">
                <a:solidFill>
                  <a:srgbClr val="000066"/>
                </a:solidFill>
              </a:rPr>
              <a:t> </a:t>
            </a:r>
            <a:r>
              <a:rPr lang="en-US" sz="2400" b="1" dirty="0" err="1">
                <a:solidFill>
                  <a:srgbClr val="000066"/>
                </a:solidFill>
              </a:rPr>
              <a:t>dịch</a:t>
            </a:r>
            <a:r>
              <a:rPr lang="en-US" sz="2400" b="1" dirty="0">
                <a:solidFill>
                  <a:srgbClr val="000066"/>
                </a:solidFill>
              </a:rPr>
              <a:t> </a:t>
            </a:r>
            <a:r>
              <a:rPr lang="en-US" sz="2400" b="1" dirty="0" err="1">
                <a:solidFill>
                  <a:srgbClr val="000066"/>
                </a:solidFill>
              </a:rPr>
              <a:t>năng</a:t>
            </a:r>
            <a:r>
              <a:rPr lang="en-US" sz="2400" b="1" dirty="0">
                <a:solidFill>
                  <a:srgbClr val="000066"/>
                </a:solidFill>
              </a:rPr>
              <a:t> </a:t>
            </a:r>
            <a:r>
              <a:rPr lang="en-US" sz="2400" b="1" dirty="0" err="1">
                <a:solidFill>
                  <a:srgbClr val="000066"/>
                </a:solidFill>
              </a:rPr>
              <a:t>lượng</a:t>
            </a:r>
            <a:r>
              <a:rPr lang="en-US" sz="2400" b="1" dirty="0">
                <a:solidFill>
                  <a:srgbClr val="000066"/>
                </a:solidFill>
              </a:rPr>
              <a:t> </a:t>
            </a:r>
            <a:r>
              <a:rPr lang="en-US" sz="2400" b="1" dirty="0" err="1">
                <a:solidFill>
                  <a:srgbClr val="000066"/>
                </a:solidFill>
              </a:rPr>
              <a:t>thời</a:t>
            </a:r>
            <a:r>
              <a:rPr lang="en-US" sz="2400" b="1" dirty="0">
                <a:solidFill>
                  <a:srgbClr val="000066"/>
                </a:solidFill>
              </a:rPr>
              <a:t> </a:t>
            </a:r>
            <a:r>
              <a:rPr lang="en-US" sz="2400" b="1" dirty="0" err="1">
                <a:solidFill>
                  <a:srgbClr val="000066"/>
                </a:solidFill>
              </a:rPr>
              <a:t>gian</a:t>
            </a:r>
            <a:r>
              <a:rPr lang="en-US" sz="2400" b="1" dirty="0">
                <a:solidFill>
                  <a:srgbClr val="000066"/>
                </a:solidFill>
              </a:rPr>
              <a:t> qua </a:t>
            </a:r>
            <a:r>
              <a:rPr lang="en-US" sz="2400" b="1" dirty="0" err="1">
                <a:solidFill>
                  <a:srgbClr val="000066"/>
                </a:solidFill>
              </a:rPr>
              <a:t>nhanh</a:t>
            </a:r>
            <a:r>
              <a:rPr lang="en-US" sz="2400" b="1" dirty="0">
                <a:solidFill>
                  <a:srgbClr val="000066"/>
                </a:solidFill>
              </a:rPr>
              <a:t> </a:t>
            </a:r>
            <a:r>
              <a:rPr lang="en-US" sz="2400" b="1" dirty="0" err="1">
                <a:solidFill>
                  <a:srgbClr val="000066"/>
                </a:solidFill>
              </a:rPr>
              <a:t>cùng</a:t>
            </a:r>
            <a:r>
              <a:rPr lang="en-US" sz="2400" b="1" dirty="0">
                <a:solidFill>
                  <a:srgbClr val="000066"/>
                </a:solidFill>
              </a:rPr>
              <a:t> </a:t>
            </a:r>
            <a:r>
              <a:rPr lang="en-US" sz="2400" b="1" dirty="0" err="1">
                <a:solidFill>
                  <a:srgbClr val="000066"/>
                </a:solidFill>
              </a:rPr>
              <a:t>với</a:t>
            </a:r>
            <a:r>
              <a:rPr lang="en-US" sz="2400" b="1" dirty="0">
                <a:solidFill>
                  <a:srgbClr val="000066"/>
                </a:solidFill>
              </a:rPr>
              <a:t> </a:t>
            </a:r>
            <a:r>
              <a:rPr lang="en-US" sz="2400" b="1" dirty="0" err="1">
                <a:solidFill>
                  <a:srgbClr val="000066"/>
                </a:solidFill>
              </a:rPr>
              <a:t>các</a:t>
            </a:r>
            <a:r>
              <a:rPr lang="en-US" sz="2400" b="1" dirty="0">
                <a:solidFill>
                  <a:srgbClr val="000066"/>
                </a:solidFill>
              </a:rPr>
              <a:t> </a:t>
            </a:r>
            <a:r>
              <a:rPr lang="en-US" sz="2400" b="1" dirty="0" err="1">
                <a:solidFill>
                  <a:srgbClr val="000066"/>
                </a:solidFill>
              </a:rPr>
              <a:t>cơ</a:t>
            </a:r>
            <a:r>
              <a:rPr lang="en-US" sz="2400" b="1" dirty="0">
                <a:solidFill>
                  <a:srgbClr val="000066"/>
                </a:solidFill>
              </a:rPr>
              <a:t> </a:t>
            </a:r>
            <a:r>
              <a:rPr lang="en-US" sz="2400" b="1" dirty="0" err="1">
                <a:solidFill>
                  <a:srgbClr val="000066"/>
                </a:solidFill>
              </a:rPr>
              <a:t>chế</a:t>
            </a:r>
            <a:r>
              <a:rPr lang="en-US" sz="2400" b="1" dirty="0">
                <a:solidFill>
                  <a:srgbClr val="000066"/>
                </a:solidFill>
              </a:rPr>
              <a:t> </a:t>
            </a:r>
            <a:r>
              <a:rPr lang="en-US" sz="2400" b="1" dirty="0" err="1">
                <a:solidFill>
                  <a:srgbClr val="000066"/>
                </a:solidFill>
              </a:rPr>
              <a:t>ưu</a:t>
            </a:r>
            <a:r>
              <a:rPr lang="en-US" sz="2400" b="1" dirty="0">
                <a:solidFill>
                  <a:srgbClr val="000066"/>
                </a:solidFill>
              </a:rPr>
              <a:t> </a:t>
            </a:r>
            <a:r>
              <a:rPr lang="en-US" sz="2400" b="1" dirty="0" err="1">
                <a:solidFill>
                  <a:srgbClr val="000066"/>
                </a:solidFill>
              </a:rPr>
              <a:t>đãi</a:t>
            </a:r>
            <a:r>
              <a:rPr lang="en-US" sz="2400" b="1" dirty="0">
                <a:solidFill>
                  <a:srgbClr val="000066"/>
                </a:solidFill>
              </a:rPr>
              <a:t> (</a:t>
            </a:r>
            <a:r>
              <a:rPr lang="en-US" sz="2400" b="1" dirty="0" err="1">
                <a:solidFill>
                  <a:srgbClr val="000066"/>
                </a:solidFill>
              </a:rPr>
              <a:t>QĐ</a:t>
            </a:r>
            <a:r>
              <a:rPr lang="en-US" sz="2400" b="1" dirty="0">
                <a:solidFill>
                  <a:srgbClr val="000066"/>
                </a:solidFill>
              </a:rPr>
              <a:t> 13 </a:t>
            </a:r>
            <a:r>
              <a:rPr lang="en-US" sz="2400" b="1" dirty="0" err="1">
                <a:solidFill>
                  <a:srgbClr val="000066"/>
                </a:solidFill>
              </a:rPr>
              <a:t>ngày</a:t>
            </a:r>
            <a:r>
              <a:rPr lang="en-US" sz="2400" b="1" dirty="0">
                <a:solidFill>
                  <a:srgbClr val="000066"/>
                </a:solidFill>
              </a:rPr>
              <a:t> 06/4/2020) </a:t>
            </a:r>
            <a:r>
              <a:rPr lang="en-US" sz="2400" b="1" dirty="0" err="1">
                <a:solidFill>
                  <a:srgbClr val="000066"/>
                </a:solidFill>
              </a:rPr>
              <a:t>đã</a:t>
            </a:r>
            <a:r>
              <a:rPr lang="en-US" sz="2400" b="1" dirty="0">
                <a:solidFill>
                  <a:srgbClr val="000066"/>
                </a:solidFill>
              </a:rPr>
              <a:t> </a:t>
            </a:r>
            <a:r>
              <a:rPr lang="en-US" sz="2400" b="1" dirty="0" err="1">
                <a:solidFill>
                  <a:srgbClr val="000066"/>
                </a:solidFill>
              </a:rPr>
              <a:t>ảnh</a:t>
            </a:r>
            <a:r>
              <a:rPr lang="en-US" sz="2400" b="1" dirty="0">
                <a:solidFill>
                  <a:srgbClr val="000066"/>
                </a:solidFill>
              </a:rPr>
              <a:t> </a:t>
            </a:r>
            <a:r>
              <a:rPr lang="en-US" sz="2400" b="1" dirty="0" err="1">
                <a:solidFill>
                  <a:srgbClr val="000066"/>
                </a:solidFill>
              </a:rPr>
              <a:t>hưởng</a:t>
            </a:r>
            <a:r>
              <a:rPr lang="en-US" sz="2400" b="1" dirty="0">
                <a:solidFill>
                  <a:srgbClr val="000066"/>
                </a:solidFill>
              </a:rPr>
              <a:t> </a:t>
            </a:r>
            <a:r>
              <a:rPr lang="en-US" sz="2400" b="1" dirty="0" err="1">
                <a:solidFill>
                  <a:srgbClr val="000066"/>
                </a:solidFill>
              </a:rPr>
              <a:t>trực</a:t>
            </a:r>
            <a:r>
              <a:rPr lang="en-US" sz="2400" b="1" dirty="0">
                <a:solidFill>
                  <a:srgbClr val="000066"/>
                </a:solidFill>
              </a:rPr>
              <a:t> </a:t>
            </a:r>
            <a:r>
              <a:rPr lang="en-US" sz="2400" b="1" dirty="0" err="1">
                <a:solidFill>
                  <a:srgbClr val="000066"/>
                </a:solidFill>
              </a:rPr>
              <a:t>tiếp</a:t>
            </a:r>
            <a:r>
              <a:rPr lang="en-US" sz="2400" b="1" dirty="0">
                <a:solidFill>
                  <a:srgbClr val="000066"/>
                </a:solidFill>
              </a:rPr>
              <a:t> </a:t>
            </a:r>
            <a:r>
              <a:rPr lang="en-US" sz="2400" b="1" dirty="0" err="1">
                <a:solidFill>
                  <a:srgbClr val="000066"/>
                </a:solidFill>
              </a:rPr>
              <a:t>đến</a:t>
            </a:r>
            <a:r>
              <a:rPr lang="en-US" sz="2400" b="1" dirty="0">
                <a:solidFill>
                  <a:srgbClr val="000066"/>
                </a:solidFill>
              </a:rPr>
              <a:t> </a:t>
            </a:r>
            <a:r>
              <a:rPr lang="en-US" sz="2400" b="1" dirty="0" err="1">
                <a:solidFill>
                  <a:srgbClr val="000066"/>
                </a:solidFill>
              </a:rPr>
              <a:t>huy</a:t>
            </a:r>
            <a:r>
              <a:rPr lang="en-US" sz="2400" b="1" dirty="0">
                <a:solidFill>
                  <a:srgbClr val="000066"/>
                </a:solidFill>
              </a:rPr>
              <a:t> </a:t>
            </a:r>
            <a:r>
              <a:rPr lang="en-US" sz="2400" b="1" dirty="0" err="1">
                <a:solidFill>
                  <a:srgbClr val="000066"/>
                </a:solidFill>
              </a:rPr>
              <a:t>động</a:t>
            </a:r>
            <a:r>
              <a:rPr lang="en-US" sz="2400" b="1" dirty="0">
                <a:solidFill>
                  <a:srgbClr val="000066"/>
                </a:solidFill>
              </a:rPr>
              <a:t> </a:t>
            </a:r>
            <a:r>
              <a:rPr lang="en-US" sz="2400" b="1" dirty="0" err="1">
                <a:solidFill>
                  <a:srgbClr val="000066"/>
                </a:solidFill>
              </a:rPr>
              <a:t>khí</a:t>
            </a:r>
            <a:r>
              <a:rPr lang="en-US" sz="2400" b="1" dirty="0">
                <a:solidFill>
                  <a:srgbClr val="000066"/>
                </a:solidFill>
              </a:rPr>
              <a:t>, </a:t>
            </a:r>
            <a:r>
              <a:rPr lang="en-US" sz="2400" b="1" dirty="0" err="1">
                <a:solidFill>
                  <a:srgbClr val="000066"/>
                </a:solidFill>
              </a:rPr>
              <a:t>sản</a:t>
            </a:r>
            <a:r>
              <a:rPr lang="en-US" sz="2400" b="1" dirty="0">
                <a:solidFill>
                  <a:srgbClr val="000066"/>
                </a:solidFill>
              </a:rPr>
              <a:t> </a:t>
            </a:r>
            <a:r>
              <a:rPr lang="en-US" sz="2400" b="1" dirty="0" err="1">
                <a:solidFill>
                  <a:srgbClr val="000066"/>
                </a:solidFill>
              </a:rPr>
              <a:t>xuất</a:t>
            </a:r>
            <a:r>
              <a:rPr lang="en-US" sz="2400" b="1" dirty="0">
                <a:solidFill>
                  <a:srgbClr val="000066"/>
                </a:solidFill>
              </a:rPr>
              <a:t> </a:t>
            </a:r>
            <a:r>
              <a:rPr lang="en-US" sz="2400" b="1" dirty="0" err="1">
                <a:solidFill>
                  <a:srgbClr val="000066"/>
                </a:solidFill>
              </a:rPr>
              <a:t>điện</a:t>
            </a:r>
            <a:r>
              <a:rPr lang="en-US" sz="2400" b="1" dirty="0">
                <a:solidFill>
                  <a:srgbClr val="000066"/>
                </a:solidFill>
              </a:rPr>
              <a:t> </a:t>
            </a:r>
            <a:r>
              <a:rPr lang="en-US" sz="2400" b="1" dirty="0" err="1">
                <a:solidFill>
                  <a:srgbClr val="000066"/>
                </a:solidFill>
              </a:rPr>
              <a:t>của</a:t>
            </a:r>
            <a:r>
              <a:rPr lang="en-US" sz="2400" b="1" dirty="0">
                <a:solidFill>
                  <a:srgbClr val="000066"/>
                </a:solidFill>
              </a:rPr>
              <a:t> </a:t>
            </a:r>
            <a:r>
              <a:rPr lang="en-US" sz="2400" b="1" dirty="0" err="1">
                <a:solidFill>
                  <a:srgbClr val="000066"/>
                </a:solidFill>
              </a:rPr>
              <a:t>PVN</a:t>
            </a:r>
            <a:r>
              <a:rPr lang="en-US" sz="2400" b="1" dirty="0">
                <a:solidFill>
                  <a:srgbClr val="000066"/>
                </a:solidFill>
              </a:rPr>
              <a:t>, </a:t>
            </a:r>
            <a:r>
              <a:rPr lang="en-US" sz="2400" b="1" dirty="0" err="1">
                <a:solidFill>
                  <a:srgbClr val="000066"/>
                </a:solidFill>
              </a:rPr>
              <a:t>ảnh</a:t>
            </a:r>
            <a:r>
              <a:rPr lang="en-US" sz="2400" b="1" dirty="0">
                <a:solidFill>
                  <a:srgbClr val="000066"/>
                </a:solidFill>
              </a:rPr>
              <a:t> </a:t>
            </a:r>
            <a:r>
              <a:rPr lang="en-US" sz="2400" b="1" dirty="0" err="1">
                <a:solidFill>
                  <a:srgbClr val="000066"/>
                </a:solidFill>
              </a:rPr>
              <a:t>hưởng</a:t>
            </a:r>
            <a:r>
              <a:rPr lang="en-US" sz="2400" b="1" dirty="0">
                <a:solidFill>
                  <a:srgbClr val="000066"/>
                </a:solidFill>
              </a:rPr>
              <a:t> </a:t>
            </a:r>
            <a:r>
              <a:rPr lang="en-US" sz="2400" b="1" dirty="0" err="1">
                <a:solidFill>
                  <a:srgbClr val="000066"/>
                </a:solidFill>
              </a:rPr>
              <a:t>đến</a:t>
            </a:r>
            <a:r>
              <a:rPr lang="en-US" sz="2400" b="1" dirty="0">
                <a:solidFill>
                  <a:srgbClr val="000066"/>
                </a:solidFill>
              </a:rPr>
              <a:t> </a:t>
            </a:r>
            <a:r>
              <a:rPr lang="en-US" sz="2400" b="1" dirty="0" err="1">
                <a:solidFill>
                  <a:srgbClr val="000066"/>
                </a:solidFill>
              </a:rPr>
              <a:t>kế</a:t>
            </a:r>
            <a:r>
              <a:rPr lang="en-US" sz="2400" b="1" dirty="0">
                <a:solidFill>
                  <a:srgbClr val="000066"/>
                </a:solidFill>
              </a:rPr>
              <a:t> </a:t>
            </a:r>
            <a:r>
              <a:rPr lang="en-US" sz="2400" b="1" dirty="0" err="1">
                <a:solidFill>
                  <a:srgbClr val="000066"/>
                </a:solidFill>
              </a:rPr>
              <a:t>hoạch</a:t>
            </a:r>
            <a:r>
              <a:rPr lang="en-US" sz="2400" b="1" dirty="0">
                <a:solidFill>
                  <a:srgbClr val="000066"/>
                </a:solidFill>
              </a:rPr>
              <a:t> </a:t>
            </a:r>
            <a:r>
              <a:rPr lang="en-US" sz="2400" b="1" dirty="0" err="1">
                <a:solidFill>
                  <a:srgbClr val="000066"/>
                </a:solidFill>
              </a:rPr>
              <a:t>phát</a:t>
            </a:r>
            <a:r>
              <a:rPr lang="en-US" sz="2400" b="1" dirty="0">
                <a:solidFill>
                  <a:srgbClr val="000066"/>
                </a:solidFill>
              </a:rPr>
              <a:t> </a:t>
            </a:r>
            <a:r>
              <a:rPr lang="en-US" sz="2400" b="1" dirty="0" err="1">
                <a:solidFill>
                  <a:srgbClr val="000066"/>
                </a:solidFill>
              </a:rPr>
              <a:t>triển</a:t>
            </a:r>
            <a:r>
              <a:rPr lang="en-US" sz="2400" b="1" dirty="0">
                <a:solidFill>
                  <a:srgbClr val="000066"/>
                </a:solidFill>
              </a:rPr>
              <a:t> </a:t>
            </a:r>
            <a:r>
              <a:rPr lang="en-US" sz="2400" b="1" dirty="0" err="1">
                <a:solidFill>
                  <a:srgbClr val="000066"/>
                </a:solidFill>
              </a:rPr>
              <a:t>mỏ</a:t>
            </a:r>
            <a:r>
              <a:rPr lang="en-US" sz="2400" b="1" dirty="0">
                <a:solidFill>
                  <a:srgbClr val="000066"/>
                </a:solidFill>
              </a:rPr>
              <a:t> </a:t>
            </a:r>
            <a:r>
              <a:rPr lang="en-US" sz="2400" b="1" dirty="0" err="1">
                <a:solidFill>
                  <a:srgbClr val="000066"/>
                </a:solidFill>
              </a:rPr>
              <a:t>khí</a:t>
            </a:r>
            <a:r>
              <a:rPr lang="en-US" sz="2400" b="1" dirty="0">
                <a:solidFill>
                  <a:srgbClr val="000066"/>
                </a:solidFill>
              </a:rPr>
              <a:t>, </a:t>
            </a:r>
            <a:r>
              <a:rPr lang="en-US" sz="2400" b="1" dirty="0" err="1">
                <a:solidFill>
                  <a:srgbClr val="000066"/>
                </a:solidFill>
              </a:rPr>
              <a:t>ngành</a:t>
            </a:r>
            <a:r>
              <a:rPr lang="en-US" sz="2400" b="1" dirty="0">
                <a:solidFill>
                  <a:srgbClr val="000066"/>
                </a:solidFill>
              </a:rPr>
              <a:t> </a:t>
            </a:r>
            <a:r>
              <a:rPr lang="en-US" sz="2400" b="1" dirty="0" err="1">
                <a:solidFill>
                  <a:srgbClr val="000066"/>
                </a:solidFill>
              </a:rPr>
              <a:t>công</a:t>
            </a:r>
            <a:r>
              <a:rPr lang="en-US" sz="2400" b="1" dirty="0">
                <a:solidFill>
                  <a:srgbClr val="000066"/>
                </a:solidFill>
              </a:rPr>
              <a:t> </a:t>
            </a:r>
            <a:r>
              <a:rPr lang="en-US" sz="2400" b="1" dirty="0" err="1">
                <a:solidFill>
                  <a:srgbClr val="000066"/>
                </a:solidFill>
              </a:rPr>
              <a:t>nghiệp</a:t>
            </a:r>
            <a:r>
              <a:rPr lang="en-US" sz="2400" b="1" dirty="0">
                <a:solidFill>
                  <a:srgbClr val="000066"/>
                </a:solidFill>
              </a:rPr>
              <a:t> </a:t>
            </a:r>
            <a:r>
              <a:rPr lang="en-US" sz="2400" b="1" dirty="0" err="1">
                <a:solidFill>
                  <a:srgbClr val="000066"/>
                </a:solidFill>
              </a:rPr>
              <a:t>khí</a:t>
            </a:r>
            <a:r>
              <a:rPr lang="en-US" sz="2400" b="1" dirty="0">
                <a:solidFill>
                  <a:srgbClr val="000066"/>
                </a:solidFill>
              </a:rPr>
              <a:t>.</a:t>
            </a:r>
          </a:p>
        </p:txBody>
      </p:sp>
      <p:pic>
        <p:nvPicPr>
          <p:cNvPr id="47" name="Picture 46">
            <a:extLst>
              <a:ext uri="{FF2B5EF4-FFF2-40B4-BE49-F238E27FC236}">
                <a16:creationId xmlns:a16="http://schemas.microsoft.com/office/drawing/2014/main" id="{8797317F-8F6D-4345-98A5-5616F76B71E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526" y="124372"/>
            <a:ext cx="850472" cy="741723"/>
          </a:xfrm>
          <a:prstGeom prst="rect">
            <a:avLst/>
          </a:prstGeom>
        </p:spPr>
      </p:pic>
      <p:sp>
        <p:nvSpPr>
          <p:cNvPr id="48" name="Объект 2">
            <a:extLst>
              <a:ext uri="{FF2B5EF4-FFF2-40B4-BE49-F238E27FC236}">
                <a16:creationId xmlns:a16="http://schemas.microsoft.com/office/drawing/2014/main" id="{F063781E-9196-4DB8-8287-3EC84248651D}"/>
              </a:ext>
            </a:extLst>
          </p:cNvPr>
          <p:cNvSpPr txBox="1">
            <a:spLocks/>
          </p:cNvSpPr>
          <p:nvPr/>
        </p:nvSpPr>
        <p:spPr>
          <a:xfrm>
            <a:off x="1008998" y="465404"/>
            <a:ext cx="10615338" cy="397032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>
            <a:lvl1pPr indent="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1">
                <a:solidFill>
                  <a:srgbClr val="002060"/>
                </a:solidFill>
                <a:latin typeface="Barlow" panose="00000500000000000000" pitchFamily="2" charset="0"/>
                <a:cs typeface="Arial" panose="020B060402020202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algn="ctr"/>
            <a:r>
              <a:rPr lang="en-US" sz="2200" b="1" dirty="0">
                <a:solidFill>
                  <a:srgbClr val="B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KHÓ KHĂN, THÁCH THỨC DO XU HƯỚNG CHUYỂN DỊCH NĂNG LƯỢNG</a:t>
            </a:r>
            <a:endParaRPr lang="en-US" sz="2200" dirty="0">
              <a:solidFill>
                <a:srgbClr val="B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9" name="Picture 48">
            <a:extLst>
              <a:ext uri="{FF2B5EF4-FFF2-40B4-BE49-F238E27FC236}">
                <a16:creationId xmlns:a16="http://schemas.microsoft.com/office/drawing/2014/main" id="{141CBAF0-2F8B-4AB4-AA1C-65A81F751D6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373854"/>
            <a:ext cx="12192000" cy="584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225147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64969BDE-DBFA-4789-A05E-EBFCD6BB77E7}"/>
              </a:ext>
            </a:extLst>
          </p:cNvPr>
          <p:cNvSpPr txBox="1"/>
          <p:nvPr/>
        </p:nvSpPr>
        <p:spPr>
          <a:xfrm>
            <a:off x="1171862" y="1647686"/>
            <a:ext cx="10415239" cy="1938992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txBody>
          <a:bodyPr wrap="square">
            <a:spAutoFit/>
          </a:bodyPr>
          <a:lstStyle/>
          <a:p>
            <a:pPr marR="0" lvl="1" algn="just" fontAlgn="auto" hangingPunct="0">
              <a:spcBef>
                <a:spcPts val="600"/>
              </a:spcBef>
              <a:spcAft>
                <a:spcPts val="600"/>
              </a:spcAft>
              <a:tabLst>
                <a:tab pos="360045" algn="l"/>
                <a:tab pos="499110" algn="l"/>
                <a:tab pos="660400" algn="l"/>
              </a:tabLst>
            </a:pPr>
            <a:r>
              <a:rPr lang="en-US" sz="2400" b="1" dirty="0" err="1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Cơ</a:t>
            </a:r>
            <a:r>
              <a:rPr lang="en-US" sz="2400" b="1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chế</a:t>
            </a:r>
            <a:r>
              <a:rPr lang="en-US" sz="2400" b="1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b="1" dirty="0" err="1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chính</a:t>
            </a:r>
            <a:r>
              <a:rPr lang="en-US" sz="2400" b="1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sách</a:t>
            </a:r>
            <a:r>
              <a:rPr lang="en-US" sz="2400" b="1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400" b="1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PVN </a:t>
            </a:r>
            <a:r>
              <a:rPr lang="en-US" sz="2400" b="1" dirty="0" err="1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phát</a:t>
            </a:r>
            <a:r>
              <a:rPr lang="en-US" sz="2400" b="1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triển</a:t>
            </a:r>
            <a:r>
              <a:rPr lang="en-US" sz="2400" b="1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theo</a:t>
            </a:r>
            <a:r>
              <a:rPr lang="en-US" sz="2400" b="1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mục</a:t>
            </a:r>
            <a:r>
              <a:rPr lang="en-US" sz="2400" b="1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tiêu</a:t>
            </a:r>
            <a:r>
              <a:rPr lang="en-US" sz="2400" b="1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chiến</a:t>
            </a:r>
            <a:r>
              <a:rPr lang="en-US" sz="2400" b="1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lược</a:t>
            </a:r>
            <a:r>
              <a:rPr lang="en-US" sz="2400" b="1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tại</a:t>
            </a:r>
            <a:r>
              <a:rPr lang="en-US" sz="2400" b="1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Nghị</a:t>
            </a:r>
            <a:r>
              <a:rPr lang="en-US" sz="2400" b="1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quyết</a:t>
            </a:r>
            <a:r>
              <a:rPr lang="en-US" sz="2400" b="1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41 </a:t>
            </a:r>
            <a:r>
              <a:rPr lang="en-US" sz="2400" b="1" dirty="0" err="1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ngày</a:t>
            </a:r>
            <a:r>
              <a:rPr lang="en-US" sz="2400" b="1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23/7/2015 </a:t>
            </a:r>
            <a:r>
              <a:rPr lang="en-US" sz="2400" b="1" dirty="0" err="1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400" b="1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Bộ</a:t>
            </a:r>
            <a:r>
              <a:rPr lang="en-US" sz="2400" b="1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Chính</a:t>
            </a:r>
            <a:r>
              <a:rPr lang="en-US" sz="2400" b="1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trị</a:t>
            </a:r>
            <a:r>
              <a:rPr lang="en-US" sz="2400" b="1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b="1" dirty="0" err="1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Quyết</a:t>
            </a:r>
            <a:r>
              <a:rPr lang="en-US" sz="2400" b="1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lang="en-US" sz="2400" b="1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400" b="1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1749/</a:t>
            </a:r>
            <a:r>
              <a:rPr lang="en-US" sz="2400" b="1" dirty="0" err="1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QĐ-TTg</a:t>
            </a:r>
            <a:r>
              <a:rPr lang="en-US" sz="2400" b="1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ngày</a:t>
            </a:r>
            <a:r>
              <a:rPr lang="en-US" sz="2400" b="1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14/10/2015 </a:t>
            </a:r>
            <a:r>
              <a:rPr lang="en-US" sz="2400" b="1" dirty="0" err="1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400" b="1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TTg</a:t>
            </a:r>
            <a:r>
              <a:rPr lang="en-US" sz="2400" b="1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chưa</a:t>
            </a:r>
            <a:r>
              <a:rPr lang="en-US" sz="2400" b="1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400" b="1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triển</a:t>
            </a:r>
            <a:r>
              <a:rPr lang="en-US" sz="2400" b="1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khai</a:t>
            </a:r>
            <a:r>
              <a:rPr lang="en-US" sz="2400" b="1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đầy</a:t>
            </a:r>
            <a:r>
              <a:rPr lang="en-US" sz="2400" b="1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đủ</a:t>
            </a:r>
            <a:r>
              <a:rPr lang="en-US" sz="2400" b="1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en-US" sz="2400" b="1" dirty="0" err="1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phân</a:t>
            </a:r>
            <a:r>
              <a:rPr lang="en-US" sz="2400" b="1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cấp</a:t>
            </a:r>
            <a:r>
              <a:rPr lang="en-US" sz="2400" b="1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400" b="1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PVN</a:t>
            </a:r>
            <a:r>
              <a:rPr lang="en-US" sz="2400" b="1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còn</a:t>
            </a:r>
            <a:r>
              <a:rPr lang="en-US" sz="2400" b="1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hạn</a:t>
            </a:r>
            <a:r>
              <a:rPr lang="en-US" sz="2400" b="1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chế</a:t>
            </a:r>
            <a:r>
              <a:rPr lang="en-US" sz="2400" b="1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b="1" dirty="0" err="1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chưa</a:t>
            </a:r>
            <a:r>
              <a:rPr lang="en-US" sz="2400" b="1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đảm</a:t>
            </a:r>
            <a:r>
              <a:rPr lang="en-US" sz="2400" b="1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2400" b="1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linh</a:t>
            </a:r>
            <a:r>
              <a:rPr lang="en-US" sz="2400" b="1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hoạt</a:t>
            </a:r>
            <a:r>
              <a:rPr lang="en-US" sz="2400" b="1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b="1" dirty="0" err="1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tự</a:t>
            </a:r>
            <a:r>
              <a:rPr lang="en-US" sz="2400" b="1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chủ</a:t>
            </a:r>
            <a:r>
              <a:rPr lang="en-US" sz="2400" b="1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400" b="1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điều</a:t>
            </a:r>
            <a:r>
              <a:rPr lang="en-US" sz="2400" b="1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hành</a:t>
            </a:r>
            <a:r>
              <a:rPr lang="en-US" sz="2400" b="1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r>
              <a:rPr lang="en-US" sz="2400" b="1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xuất</a:t>
            </a:r>
            <a:r>
              <a:rPr lang="en-US" sz="2400" b="1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kinh</a:t>
            </a:r>
            <a:r>
              <a:rPr lang="en-US" sz="2400" b="1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doanh</a:t>
            </a:r>
            <a:r>
              <a:rPr lang="en-US" sz="2400" b="1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400" b="1" dirty="0">
              <a:solidFill>
                <a:srgbClr val="000066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99E3130-918F-4B20-8BA1-46EDC2CD9A9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525" y="124372"/>
            <a:ext cx="666665" cy="883070"/>
          </a:xfrm>
          <a:prstGeom prst="rect">
            <a:avLst/>
          </a:prstGeom>
        </p:spPr>
      </p:pic>
      <p:sp>
        <p:nvSpPr>
          <p:cNvPr id="7" name="Объект 2">
            <a:extLst>
              <a:ext uri="{FF2B5EF4-FFF2-40B4-BE49-F238E27FC236}">
                <a16:creationId xmlns:a16="http://schemas.microsoft.com/office/drawing/2014/main" id="{0078F80D-DC07-4C76-8EA5-5E3161D1273B}"/>
              </a:ext>
            </a:extLst>
          </p:cNvPr>
          <p:cNvSpPr txBox="1">
            <a:spLocks/>
          </p:cNvSpPr>
          <p:nvPr/>
        </p:nvSpPr>
        <p:spPr>
          <a:xfrm>
            <a:off x="604899" y="380002"/>
            <a:ext cx="10982202" cy="885371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>
            <a:lvl1pPr indent="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1">
                <a:solidFill>
                  <a:srgbClr val="002060"/>
                </a:solidFill>
                <a:latin typeface="Barlow" panose="00000500000000000000" pitchFamily="2" charset="0"/>
                <a:cs typeface="Arial" panose="020B060402020202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algn="ctr"/>
            <a:r>
              <a:rPr lang="en-US" b="1" dirty="0">
                <a:solidFill>
                  <a:srgbClr val="B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KHÓ KHĂN, THÁCH THỨC VỀ CƠ CHẾ, CHÍNH SÁCH</a:t>
            </a:r>
          </a:p>
          <a:p>
            <a:pPr algn="ctr"/>
            <a:r>
              <a:rPr lang="en-US" b="1" dirty="0">
                <a:solidFill>
                  <a:srgbClr val="B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CHO </a:t>
            </a:r>
            <a:r>
              <a:rPr lang="en-US" b="1" dirty="0" err="1">
                <a:solidFill>
                  <a:srgbClr val="B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NGÀNH</a:t>
            </a:r>
            <a:r>
              <a:rPr lang="en-US" b="1" dirty="0">
                <a:solidFill>
                  <a:srgbClr val="B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B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DẦU</a:t>
            </a:r>
            <a:r>
              <a:rPr lang="en-US" b="1" dirty="0">
                <a:solidFill>
                  <a:srgbClr val="B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B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KHÍ</a:t>
            </a:r>
            <a:r>
              <a:rPr lang="en-US" b="1" dirty="0">
                <a:solidFill>
                  <a:srgbClr val="B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en-US" b="1" dirty="0" err="1">
                <a:solidFill>
                  <a:srgbClr val="B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PVN</a:t>
            </a:r>
            <a:endParaRPr lang="en-US" dirty="0">
              <a:solidFill>
                <a:srgbClr val="B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693F5D8-8D3C-4019-98E3-91D579F75109}"/>
              </a:ext>
            </a:extLst>
          </p:cNvPr>
          <p:cNvSpPr txBox="1"/>
          <p:nvPr/>
        </p:nvSpPr>
        <p:spPr>
          <a:xfrm>
            <a:off x="1265976" y="4246976"/>
            <a:ext cx="10415239" cy="1200329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txBody>
          <a:bodyPr wrap="square">
            <a:spAutoFit/>
          </a:bodyPr>
          <a:lstStyle/>
          <a:p>
            <a:pPr lvl="1" algn="just" hangingPunct="0">
              <a:spcBef>
                <a:spcPts val="600"/>
              </a:spcBef>
              <a:spcAft>
                <a:spcPts val="600"/>
              </a:spcAft>
              <a:tabLst>
                <a:tab pos="360045" algn="l"/>
                <a:tab pos="499110" algn="l"/>
                <a:tab pos="660400" algn="l"/>
              </a:tabLst>
            </a:pPr>
            <a:r>
              <a:rPr lang="en-US" sz="2400" b="1" dirty="0" err="1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Luật</a:t>
            </a:r>
            <a:r>
              <a:rPr lang="en-US" sz="2400" b="1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Dầu</a:t>
            </a:r>
            <a:r>
              <a:rPr lang="en-US" sz="2400" b="1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khí</a:t>
            </a:r>
            <a:r>
              <a:rPr lang="en-US" sz="2400" b="1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thời</a:t>
            </a:r>
            <a:r>
              <a:rPr lang="en-US" sz="2400" b="1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gian</a:t>
            </a:r>
            <a:r>
              <a:rPr lang="en-US" sz="2400" b="1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qua </a:t>
            </a:r>
            <a:r>
              <a:rPr lang="en-US" sz="2400" b="1" dirty="0" err="1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chưa</a:t>
            </a:r>
            <a:r>
              <a:rPr lang="en-US" sz="2400" b="1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altLang="en-US" sz="2400" b="1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đáp ứng được thực tế phát triển của hoạt động dầu khí ở trong nước và quốc tế; chưa sửa đổi kịp thời để cải thiện mức độ hấp dẫn của môi trường đầu tư trong lĩnh vực dầu khí. </a:t>
            </a:r>
            <a:endParaRPr lang="en-US" sz="2000" b="1" dirty="0">
              <a:solidFill>
                <a:srgbClr val="000066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AutoShape 32">
            <a:extLst>
              <a:ext uri="{FF2B5EF4-FFF2-40B4-BE49-F238E27FC236}">
                <a16:creationId xmlns:a16="http://schemas.microsoft.com/office/drawing/2014/main" id="{12C553BB-7DC5-46A7-B35E-5D34A32F49B9}"/>
              </a:ext>
            </a:extLst>
          </p:cNvPr>
          <p:cNvSpPr>
            <a:spLocks noChangeArrowheads="1"/>
          </p:cNvSpPr>
          <p:nvPr/>
        </p:nvSpPr>
        <p:spPr bwMode="gray">
          <a:xfrm>
            <a:off x="189529" y="2041436"/>
            <a:ext cx="1081711" cy="1228573"/>
          </a:xfrm>
          <a:prstGeom prst="roundRect">
            <a:avLst>
              <a:gd name="adj" fmla="val 11921"/>
            </a:avLst>
          </a:prstGeom>
          <a:solidFill>
            <a:schemeClr val="accent1">
              <a:lumMod val="75000"/>
            </a:schemeClr>
          </a:solidFill>
          <a:ln>
            <a:headEnd/>
            <a:tailEnd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endParaRPr lang="en-US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3EFE32C-C204-4801-B3FF-AB7A8EB9B4F9}"/>
              </a:ext>
            </a:extLst>
          </p:cNvPr>
          <p:cNvSpPr txBox="1"/>
          <p:nvPr/>
        </p:nvSpPr>
        <p:spPr>
          <a:xfrm>
            <a:off x="429901" y="2305317"/>
            <a:ext cx="65743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F9F9F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01</a:t>
            </a:r>
            <a:endParaRPr lang="en-US" b="1" dirty="0">
              <a:solidFill>
                <a:srgbClr val="F9F9F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AutoShape 32">
            <a:extLst>
              <a:ext uri="{FF2B5EF4-FFF2-40B4-BE49-F238E27FC236}">
                <a16:creationId xmlns:a16="http://schemas.microsoft.com/office/drawing/2014/main" id="{835BFB82-2B53-42A4-BAAC-07883DFB9383}"/>
              </a:ext>
            </a:extLst>
          </p:cNvPr>
          <p:cNvSpPr>
            <a:spLocks noChangeArrowheads="1"/>
          </p:cNvSpPr>
          <p:nvPr/>
        </p:nvSpPr>
        <p:spPr bwMode="gray">
          <a:xfrm>
            <a:off x="184265" y="4212463"/>
            <a:ext cx="1081712" cy="1269356"/>
          </a:xfrm>
          <a:prstGeom prst="roundRect">
            <a:avLst>
              <a:gd name="adj" fmla="val 11921"/>
            </a:avLst>
          </a:prstGeom>
          <a:solidFill>
            <a:schemeClr val="accent1">
              <a:lumMod val="75000"/>
            </a:schemeClr>
          </a:solidFill>
          <a:ln>
            <a:headEnd/>
            <a:tailEnd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endParaRPr lang="en-US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5CC8C05-8A96-4A52-B0FC-8F8B86392FA0}"/>
              </a:ext>
            </a:extLst>
          </p:cNvPr>
          <p:cNvSpPr txBox="1"/>
          <p:nvPr/>
        </p:nvSpPr>
        <p:spPr>
          <a:xfrm>
            <a:off x="184265" y="4521669"/>
            <a:ext cx="108171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F9F9F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02</a:t>
            </a:r>
            <a:endParaRPr lang="en-US" b="1" dirty="0">
              <a:solidFill>
                <a:srgbClr val="F9F9F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353229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64969BDE-DBFA-4789-A05E-EBFCD6BB77E7}"/>
              </a:ext>
            </a:extLst>
          </p:cNvPr>
          <p:cNvSpPr txBox="1"/>
          <p:nvPr/>
        </p:nvSpPr>
        <p:spPr>
          <a:xfrm>
            <a:off x="564342" y="1481941"/>
            <a:ext cx="10982202" cy="4862870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txBody>
          <a:bodyPr wrap="square">
            <a:spAutoFit/>
          </a:bodyPr>
          <a:lstStyle>
            <a:defPPr>
              <a:defRPr lang="en-US"/>
            </a:defPPr>
            <a:lvl2pPr marR="0" lvl="1" algn="just" fontAlgn="auto" hangingPunct="0">
              <a:spcBef>
                <a:spcPts val="600"/>
              </a:spcBef>
              <a:spcAft>
                <a:spcPts val="600"/>
              </a:spcAft>
              <a:tabLst>
                <a:tab pos="360045" algn="l"/>
                <a:tab pos="499110" algn="l"/>
                <a:tab pos="660400" algn="l"/>
              </a:tabLst>
              <a:defRPr sz="2400" b="1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</a:lstStyle>
          <a:p>
            <a:pPr marL="914400" lvl="1" indent="-457200">
              <a:buFont typeface="Wingdings" panose="05000000000000000000" pitchFamily="2" charset="2"/>
              <a:buChar char="§"/>
            </a:pPr>
            <a:r>
              <a:rPr lang="en-US" sz="2800" dirty="0" err="1">
                <a:solidFill>
                  <a:srgbClr val="000066"/>
                </a:solidFill>
              </a:rPr>
              <a:t>Biến</a:t>
            </a:r>
            <a:r>
              <a:rPr lang="en-US" sz="2800" dirty="0">
                <a:solidFill>
                  <a:srgbClr val="000066"/>
                </a:solidFill>
              </a:rPr>
              <a:t> </a:t>
            </a:r>
            <a:r>
              <a:rPr lang="en-US" sz="2800" dirty="0" err="1">
                <a:solidFill>
                  <a:srgbClr val="000066"/>
                </a:solidFill>
              </a:rPr>
              <a:t>động</a:t>
            </a:r>
            <a:r>
              <a:rPr lang="en-US" sz="2800" dirty="0">
                <a:solidFill>
                  <a:srgbClr val="000066"/>
                </a:solidFill>
              </a:rPr>
              <a:t> </a:t>
            </a:r>
            <a:r>
              <a:rPr lang="en-US" sz="2800" dirty="0" err="1">
                <a:solidFill>
                  <a:srgbClr val="000066"/>
                </a:solidFill>
              </a:rPr>
              <a:t>phức</a:t>
            </a:r>
            <a:r>
              <a:rPr lang="en-US" sz="2800" dirty="0">
                <a:solidFill>
                  <a:srgbClr val="000066"/>
                </a:solidFill>
              </a:rPr>
              <a:t> </a:t>
            </a:r>
            <a:r>
              <a:rPr lang="en-US" sz="2800" dirty="0" err="1">
                <a:solidFill>
                  <a:srgbClr val="000066"/>
                </a:solidFill>
              </a:rPr>
              <a:t>tạp</a:t>
            </a:r>
            <a:r>
              <a:rPr lang="en-US" sz="2800" dirty="0">
                <a:solidFill>
                  <a:srgbClr val="000066"/>
                </a:solidFill>
              </a:rPr>
              <a:t> </a:t>
            </a:r>
            <a:r>
              <a:rPr lang="en-US" sz="2800" dirty="0" err="1">
                <a:solidFill>
                  <a:srgbClr val="000066"/>
                </a:solidFill>
              </a:rPr>
              <a:t>địa</a:t>
            </a:r>
            <a:r>
              <a:rPr lang="en-US" sz="2800" dirty="0">
                <a:solidFill>
                  <a:srgbClr val="000066"/>
                </a:solidFill>
              </a:rPr>
              <a:t> </a:t>
            </a:r>
            <a:r>
              <a:rPr lang="en-US" sz="2800" dirty="0" err="1">
                <a:solidFill>
                  <a:srgbClr val="000066"/>
                </a:solidFill>
              </a:rPr>
              <a:t>chính</a:t>
            </a:r>
            <a:r>
              <a:rPr lang="en-US" sz="2800" dirty="0">
                <a:solidFill>
                  <a:srgbClr val="000066"/>
                </a:solidFill>
              </a:rPr>
              <a:t> </a:t>
            </a:r>
            <a:r>
              <a:rPr lang="en-US" sz="2800" dirty="0" err="1">
                <a:solidFill>
                  <a:srgbClr val="000066"/>
                </a:solidFill>
              </a:rPr>
              <a:t>trị</a:t>
            </a:r>
            <a:r>
              <a:rPr lang="en-US" sz="2800" dirty="0">
                <a:solidFill>
                  <a:srgbClr val="000066"/>
                </a:solidFill>
              </a:rPr>
              <a:t>, </a:t>
            </a:r>
            <a:r>
              <a:rPr lang="en-US" sz="2800" dirty="0" err="1">
                <a:solidFill>
                  <a:srgbClr val="000066"/>
                </a:solidFill>
              </a:rPr>
              <a:t>tranh</a:t>
            </a:r>
            <a:r>
              <a:rPr lang="en-US" sz="2800" dirty="0">
                <a:solidFill>
                  <a:srgbClr val="000066"/>
                </a:solidFill>
              </a:rPr>
              <a:t> </a:t>
            </a:r>
            <a:r>
              <a:rPr lang="en-US" sz="2800" dirty="0" err="1">
                <a:solidFill>
                  <a:srgbClr val="000066"/>
                </a:solidFill>
              </a:rPr>
              <a:t>chấp</a:t>
            </a:r>
            <a:r>
              <a:rPr lang="en-US" sz="2800" dirty="0">
                <a:solidFill>
                  <a:srgbClr val="000066"/>
                </a:solidFill>
              </a:rPr>
              <a:t> </a:t>
            </a:r>
            <a:r>
              <a:rPr lang="en-US" sz="2800" dirty="0" err="1">
                <a:solidFill>
                  <a:srgbClr val="000066"/>
                </a:solidFill>
              </a:rPr>
              <a:t>quốc</a:t>
            </a:r>
            <a:r>
              <a:rPr lang="en-US" sz="2800" dirty="0">
                <a:solidFill>
                  <a:srgbClr val="000066"/>
                </a:solidFill>
              </a:rPr>
              <a:t> </a:t>
            </a:r>
            <a:r>
              <a:rPr lang="en-US" sz="2800" dirty="0" err="1">
                <a:solidFill>
                  <a:srgbClr val="000066"/>
                </a:solidFill>
              </a:rPr>
              <a:t>tế</a:t>
            </a:r>
            <a:r>
              <a:rPr lang="en-US" sz="2800" dirty="0">
                <a:solidFill>
                  <a:srgbClr val="000066"/>
                </a:solidFill>
              </a:rPr>
              <a:t> </a:t>
            </a:r>
            <a:r>
              <a:rPr lang="en-US" sz="2800" dirty="0" err="1">
                <a:solidFill>
                  <a:srgbClr val="000066"/>
                </a:solidFill>
              </a:rPr>
              <a:t>dẫn</a:t>
            </a:r>
            <a:r>
              <a:rPr lang="en-US" sz="2800" dirty="0">
                <a:solidFill>
                  <a:srgbClr val="000066"/>
                </a:solidFill>
              </a:rPr>
              <a:t> </a:t>
            </a:r>
            <a:r>
              <a:rPr lang="en-US" sz="2800" dirty="0" err="1">
                <a:solidFill>
                  <a:srgbClr val="000066"/>
                </a:solidFill>
              </a:rPr>
              <a:t>đến</a:t>
            </a:r>
            <a:r>
              <a:rPr lang="en-US" sz="2800" dirty="0">
                <a:solidFill>
                  <a:srgbClr val="000066"/>
                </a:solidFill>
              </a:rPr>
              <a:t> </a:t>
            </a:r>
            <a:r>
              <a:rPr lang="en-US" sz="2800" dirty="0" err="1">
                <a:solidFill>
                  <a:srgbClr val="000066"/>
                </a:solidFill>
              </a:rPr>
              <a:t>sự</a:t>
            </a:r>
            <a:r>
              <a:rPr lang="en-US" sz="2800" dirty="0">
                <a:solidFill>
                  <a:srgbClr val="000066"/>
                </a:solidFill>
              </a:rPr>
              <a:t> </a:t>
            </a:r>
            <a:r>
              <a:rPr lang="en-US" sz="2800" dirty="0" err="1">
                <a:solidFill>
                  <a:srgbClr val="000066"/>
                </a:solidFill>
              </a:rPr>
              <a:t>biến</a:t>
            </a:r>
            <a:r>
              <a:rPr lang="en-US" sz="2800" dirty="0">
                <a:solidFill>
                  <a:srgbClr val="000066"/>
                </a:solidFill>
              </a:rPr>
              <a:t> </a:t>
            </a:r>
            <a:r>
              <a:rPr lang="en-US" sz="2800" dirty="0" err="1">
                <a:solidFill>
                  <a:srgbClr val="000066"/>
                </a:solidFill>
              </a:rPr>
              <a:t>động</a:t>
            </a:r>
            <a:r>
              <a:rPr lang="en-US" sz="2800" dirty="0">
                <a:solidFill>
                  <a:srgbClr val="000066"/>
                </a:solidFill>
              </a:rPr>
              <a:t> </a:t>
            </a:r>
            <a:r>
              <a:rPr lang="en-US" sz="2800" dirty="0" err="1">
                <a:solidFill>
                  <a:srgbClr val="000066"/>
                </a:solidFill>
              </a:rPr>
              <a:t>giá</a:t>
            </a:r>
            <a:r>
              <a:rPr lang="en-US" sz="2800" dirty="0">
                <a:solidFill>
                  <a:srgbClr val="000066"/>
                </a:solidFill>
              </a:rPr>
              <a:t> </a:t>
            </a:r>
            <a:r>
              <a:rPr lang="en-US" sz="2800" dirty="0" err="1">
                <a:solidFill>
                  <a:srgbClr val="000066"/>
                </a:solidFill>
              </a:rPr>
              <a:t>các</a:t>
            </a:r>
            <a:r>
              <a:rPr lang="en-US" sz="2800" dirty="0">
                <a:solidFill>
                  <a:srgbClr val="000066"/>
                </a:solidFill>
              </a:rPr>
              <a:t> </a:t>
            </a:r>
            <a:r>
              <a:rPr lang="en-US" sz="2800" dirty="0" err="1">
                <a:solidFill>
                  <a:srgbClr val="000066"/>
                </a:solidFill>
              </a:rPr>
              <a:t>sản</a:t>
            </a:r>
            <a:r>
              <a:rPr lang="en-US" sz="2800" dirty="0">
                <a:solidFill>
                  <a:srgbClr val="000066"/>
                </a:solidFill>
              </a:rPr>
              <a:t> </a:t>
            </a:r>
            <a:r>
              <a:rPr lang="en-US" sz="2800" dirty="0" err="1">
                <a:solidFill>
                  <a:srgbClr val="000066"/>
                </a:solidFill>
              </a:rPr>
              <a:t>phẩm</a:t>
            </a:r>
            <a:r>
              <a:rPr lang="en-US" sz="2800" dirty="0">
                <a:solidFill>
                  <a:srgbClr val="000066"/>
                </a:solidFill>
              </a:rPr>
              <a:t> </a:t>
            </a:r>
            <a:r>
              <a:rPr lang="en-US" sz="2800" dirty="0" err="1">
                <a:solidFill>
                  <a:srgbClr val="000066"/>
                </a:solidFill>
              </a:rPr>
              <a:t>dầu</a:t>
            </a:r>
            <a:r>
              <a:rPr lang="en-US" sz="2800" dirty="0">
                <a:solidFill>
                  <a:srgbClr val="000066"/>
                </a:solidFill>
              </a:rPr>
              <a:t> </a:t>
            </a:r>
            <a:r>
              <a:rPr lang="en-US" sz="2800" dirty="0" err="1">
                <a:solidFill>
                  <a:srgbClr val="000066"/>
                </a:solidFill>
              </a:rPr>
              <a:t>thô</a:t>
            </a:r>
            <a:r>
              <a:rPr lang="en-US" sz="2800" dirty="0">
                <a:solidFill>
                  <a:srgbClr val="000066"/>
                </a:solidFill>
              </a:rPr>
              <a:t>, </a:t>
            </a:r>
            <a:r>
              <a:rPr lang="en-US" sz="2800" dirty="0" err="1">
                <a:solidFill>
                  <a:srgbClr val="000066"/>
                </a:solidFill>
              </a:rPr>
              <a:t>xăng</a:t>
            </a:r>
            <a:r>
              <a:rPr lang="en-US" sz="2800" dirty="0">
                <a:solidFill>
                  <a:srgbClr val="000066"/>
                </a:solidFill>
              </a:rPr>
              <a:t> </a:t>
            </a:r>
            <a:r>
              <a:rPr lang="en-US" sz="2800" dirty="0" err="1">
                <a:solidFill>
                  <a:srgbClr val="000066"/>
                </a:solidFill>
              </a:rPr>
              <a:t>dầu</a:t>
            </a:r>
            <a:r>
              <a:rPr lang="en-US" sz="2800" dirty="0">
                <a:solidFill>
                  <a:srgbClr val="000066"/>
                </a:solidFill>
              </a:rPr>
              <a:t>…</a:t>
            </a:r>
          </a:p>
          <a:p>
            <a:pPr marL="914400" lvl="1" indent="-457200">
              <a:buFont typeface="Wingdings" panose="05000000000000000000" pitchFamily="2" charset="2"/>
              <a:buChar char="§"/>
            </a:pPr>
            <a:r>
              <a:rPr lang="en-US" sz="2800" dirty="0" err="1">
                <a:solidFill>
                  <a:srgbClr val="000066"/>
                </a:solidFill>
              </a:rPr>
              <a:t>Chính</a:t>
            </a:r>
            <a:r>
              <a:rPr lang="en-US" sz="2800" dirty="0">
                <a:solidFill>
                  <a:srgbClr val="000066"/>
                </a:solidFill>
              </a:rPr>
              <a:t> </a:t>
            </a:r>
            <a:r>
              <a:rPr lang="en-US" sz="2800" dirty="0" err="1">
                <a:solidFill>
                  <a:srgbClr val="000066"/>
                </a:solidFill>
              </a:rPr>
              <a:t>sách</a:t>
            </a:r>
            <a:r>
              <a:rPr lang="en-US" sz="2800" dirty="0">
                <a:solidFill>
                  <a:srgbClr val="000066"/>
                </a:solidFill>
              </a:rPr>
              <a:t> </a:t>
            </a:r>
            <a:r>
              <a:rPr lang="en-US" sz="2800" dirty="0" err="1">
                <a:solidFill>
                  <a:srgbClr val="000066"/>
                </a:solidFill>
              </a:rPr>
              <a:t>vĩ</a:t>
            </a:r>
            <a:r>
              <a:rPr lang="en-US" sz="2800" dirty="0">
                <a:solidFill>
                  <a:srgbClr val="000066"/>
                </a:solidFill>
              </a:rPr>
              <a:t> </a:t>
            </a:r>
            <a:r>
              <a:rPr lang="en-US" sz="2800" dirty="0" err="1">
                <a:solidFill>
                  <a:srgbClr val="000066"/>
                </a:solidFill>
              </a:rPr>
              <a:t>mô</a:t>
            </a:r>
            <a:r>
              <a:rPr lang="en-US" sz="2800" dirty="0">
                <a:solidFill>
                  <a:srgbClr val="000066"/>
                </a:solidFill>
              </a:rPr>
              <a:t>, </a:t>
            </a:r>
            <a:r>
              <a:rPr lang="en-US" sz="2800" dirty="0" err="1">
                <a:solidFill>
                  <a:srgbClr val="000066"/>
                </a:solidFill>
              </a:rPr>
              <a:t>tốc</a:t>
            </a:r>
            <a:r>
              <a:rPr lang="en-US" sz="2800" dirty="0">
                <a:solidFill>
                  <a:srgbClr val="000066"/>
                </a:solidFill>
              </a:rPr>
              <a:t> </a:t>
            </a:r>
            <a:r>
              <a:rPr lang="en-US" sz="2800" dirty="0" err="1">
                <a:solidFill>
                  <a:srgbClr val="000066"/>
                </a:solidFill>
              </a:rPr>
              <a:t>độ</a:t>
            </a:r>
            <a:r>
              <a:rPr lang="en-US" sz="2800" dirty="0">
                <a:solidFill>
                  <a:srgbClr val="000066"/>
                </a:solidFill>
              </a:rPr>
              <a:t> </a:t>
            </a:r>
            <a:r>
              <a:rPr lang="en-US" sz="2800" dirty="0" err="1">
                <a:solidFill>
                  <a:srgbClr val="000066"/>
                </a:solidFill>
              </a:rPr>
              <a:t>phục</a:t>
            </a:r>
            <a:r>
              <a:rPr lang="en-US" sz="2800" dirty="0">
                <a:solidFill>
                  <a:srgbClr val="000066"/>
                </a:solidFill>
              </a:rPr>
              <a:t> </a:t>
            </a:r>
            <a:r>
              <a:rPr lang="en-US" sz="2800" dirty="0" err="1">
                <a:solidFill>
                  <a:srgbClr val="000066"/>
                </a:solidFill>
              </a:rPr>
              <a:t>hồi</a:t>
            </a:r>
            <a:r>
              <a:rPr lang="en-US" sz="2800" dirty="0">
                <a:solidFill>
                  <a:srgbClr val="000066"/>
                </a:solidFill>
              </a:rPr>
              <a:t> </a:t>
            </a:r>
            <a:r>
              <a:rPr lang="en-US" sz="2800" dirty="0" err="1">
                <a:solidFill>
                  <a:srgbClr val="000066"/>
                </a:solidFill>
              </a:rPr>
              <a:t>kinh</a:t>
            </a:r>
            <a:r>
              <a:rPr lang="en-US" sz="2800" dirty="0">
                <a:solidFill>
                  <a:srgbClr val="000066"/>
                </a:solidFill>
              </a:rPr>
              <a:t> </a:t>
            </a:r>
            <a:r>
              <a:rPr lang="en-US" sz="2800" dirty="0" err="1">
                <a:solidFill>
                  <a:srgbClr val="000066"/>
                </a:solidFill>
              </a:rPr>
              <a:t>tế</a:t>
            </a:r>
            <a:r>
              <a:rPr lang="en-US" sz="2800" dirty="0">
                <a:solidFill>
                  <a:srgbClr val="000066"/>
                </a:solidFill>
              </a:rPr>
              <a:t> </a:t>
            </a:r>
            <a:r>
              <a:rPr lang="en-US" sz="2800" dirty="0" err="1">
                <a:solidFill>
                  <a:srgbClr val="000066"/>
                </a:solidFill>
              </a:rPr>
              <a:t>ảnh</a:t>
            </a:r>
            <a:r>
              <a:rPr lang="en-US" sz="2800" dirty="0">
                <a:solidFill>
                  <a:srgbClr val="000066"/>
                </a:solidFill>
              </a:rPr>
              <a:t> </a:t>
            </a:r>
            <a:r>
              <a:rPr lang="en-US" sz="2800" dirty="0" err="1">
                <a:solidFill>
                  <a:srgbClr val="000066"/>
                </a:solidFill>
              </a:rPr>
              <a:t>hưởng</a:t>
            </a:r>
            <a:r>
              <a:rPr lang="en-US" sz="2800" dirty="0">
                <a:solidFill>
                  <a:srgbClr val="000066"/>
                </a:solidFill>
              </a:rPr>
              <a:t> </a:t>
            </a:r>
            <a:r>
              <a:rPr lang="en-US" sz="2800" dirty="0" err="1">
                <a:solidFill>
                  <a:srgbClr val="000066"/>
                </a:solidFill>
              </a:rPr>
              <a:t>đến</a:t>
            </a:r>
            <a:r>
              <a:rPr lang="en-US" sz="2800" dirty="0">
                <a:solidFill>
                  <a:srgbClr val="000066"/>
                </a:solidFill>
              </a:rPr>
              <a:t> </a:t>
            </a:r>
            <a:r>
              <a:rPr lang="en-US" sz="2800" dirty="0" err="1">
                <a:solidFill>
                  <a:srgbClr val="000066"/>
                </a:solidFill>
              </a:rPr>
              <a:t>nhu</a:t>
            </a:r>
            <a:r>
              <a:rPr lang="en-US" sz="2800" dirty="0">
                <a:solidFill>
                  <a:srgbClr val="000066"/>
                </a:solidFill>
              </a:rPr>
              <a:t> </a:t>
            </a:r>
            <a:r>
              <a:rPr lang="en-US" sz="2800" dirty="0" err="1">
                <a:solidFill>
                  <a:srgbClr val="000066"/>
                </a:solidFill>
              </a:rPr>
              <a:t>cầu</a:t>
            </a:r>
            <a:r>
              <a:rPr lang="en-US" sz="2800" dirty="0">
                <a:solidFill>
                  <a:srgbClr val="000066"/>
                </a:solidFill>
              </a:rPr>
              <a:t> </a:t>
            </a:r>
            <a:r>
              <a:rPr lang="en-US" sz="2800" dirty="0" err="1">
                <a:solidFill>
                  <a:srgbClr val="000066"/>
                </a:solidFill>
              </a:rPr>
              <a:t>tiêu</a:t>
            </a:r>
            <a:r>
              <a:rPr lang="en-US" sz="2800" dirty="0">
                <a:solidFill>
                  <a:srgbClr val="000066"/>
                </a:solidFill>
              </a:rPr>
              <a:t> </a:t>
            </a:r>
            <a:r>
              <a:rPr lang="en-US" sz="2800" dirty="0" err="1">
                <a:solidFill>
                  <a:srgbClr val="000066"/>
                </a:solidFill>
              </a:rPr>
              <a:t>thụ</a:t>
            </a:r>
            <a:r>
              <a:rPr lang="en-US" sz="2800" dirty="0">
                <a:solidFill>
                  <a:srgbClr val="000066"/>
                </a:solidFill>
              </a:rPr>
              <a:t> </a:t>
            </a:r>
            <a:r>
              <a:rPr lang="en-US" sz="2800" dirty="0" err="1">
                <a:solidFill>
                  <a:srgbClr val="000066"/>
                </a:solidFill>
              </a:rPr>
              <a:t>các</a:t>
            </a:r>
            <a:r>
              <a:rPr lang="en-US" sz="2800" dirty="0">
                <a:solidFill>
                  <a:srgbClr val="000066"/>
                </a:solidFill>
              </a:rPr>
              <a:t> </a:t>
            </a:r>
            <a:r>
              <a:rPr lang="en-US" sz="2800" dirty="0" err="1">
                <a:solidFill>
                  <a:srgbClr val="000066"/>
                </a:solidFill>
              </a:rPr>
              <a:t>sản</a:t>
            </a:r>
            <a:r>
              <a:rPr lang="en-US" sz="2800" dirty="0">
                <a:solidFill>
                  <a:srgbClr val="000066"/>
                </a:solidFill>
              </a:rPr>
              <a:t> </a:t>
            </a:r>
            <a:r>
              <a:rPr lang="en-US" sz="2800" dirty="0" err="1">
                <a:solidFill>
                  <a:srgbClr val="000066"/>
                </a:solidFill>
              </a:rPr>
              <a:t>phẩm</a:t>
            </a:r>
            <a:r>
              <a:rPr lang="en-US" sz="2800" dirty="0">
                <a:solidFill>
                  <a:srgbClr val="000066"/>
                </a:solidFill>
              </a:rPr>
              <a:t> </a:t>
            </a:r>
            <a:r>
              <a:rPr lang="en-US" sz="2800" dirty="0" err="1">
                <a:solidFill>
                  <a:srgbClr val="000066"/>
                </a:solidFill>
              </a:rPr>
              <a:t>xăng</a:t>
            </a:r>
            <a:r>
              <a:rPr lang="en-US" sz="2800" dirty="0">
                <a:solidFill>
                  <a:srgbClr val="000066"/>
                </a:solidFill>
              </a:rPr>
              <a:t> </a:t>
            </a:r>
            <a:r>
              <a:rPr lang="en-US" sz="2800" dirty="0" err="1">
                <a:solidFill>
                  <a:srgbClr val="000066"/>
                </a:solidFill>
              </a:rPr>
              <a:t>dầu</a:t>
            </a:r>
            <a:r>
              <a:rPr lang="en-US" sz="2800" dirty="0">
                <a:solidFill>
                  <a:srgbClr val="000066"/>
                </a:solidFill>
              </a:rPr>
              <a:t>, </a:t>
            </a:r>
            <a:r>
              <a:rPr lang="en-US" sz="2800" dirty="0" err="1">
                <a:solidFill>
                  <a:srgbClr val="000066"/>
                </a:solidFill>
              </a:rPr>
              <a:t>điện</a:t>
            </a:r>
            <a:r>
              <a:rPr lang="en-US" sz="2800" dirty="0">
                <a:solidFill>
                  <a:srgbClr val="000066"/>
                </a:solidFill>
              </a:rPr>
              <a:t>, </a:t>
            </a:r>
            <a:r>
              <a:rPr lang="en-US" sz="2800" dirty="0" err="1">
                <a:solidFill>
                  <a:srgbClr val="000066"/>
                </a:solidFill>
              </a:rPr>
              <a:t>khí</a:t>
            </a:r>
            <a:r>
              <a:rPr lang="en-US" sz="2800" dirty="0">
                <a:solidFill>
                  <a:srgbClr val="000066"/>
                </a:solidFill>
              </a:rPr>
              <a:t>, </a:t>
            </a:r>
            <a:r>
              <a:rPr lang="en-US" sz="2800" dirty="0" err="1">
                <a:solidFill>
                  <a:srgbClr val="000066"/>
                </a:solidFill>
              </a:rPr>
              <a:t>phân</a:t>
            </a:r>
            <a:r>
              <a:rPr lang="en-US" sz="2800" dirty="0">
                <a:solidFill>
                  <a:srgbClr val="000066"/>
                </a:solidFill>
              </a:rPr>
              <a:t> </a:t>
            </a:r>
            <a:r>
              <a:rPr lang="en-US" sz="2800" dirty="0" err="1">
                <a:solidFill>
                  <a:srgbClr val="000066"/>
                </a:solidFill>
              </a:rPr>
              <a:t>bón</a:t>
            </a:r>
            <a:endParaRPr lang="en-US" sz="2800" dirty="0">
              <a:solidFill>
                <a:srgbClr val="000066"/>
              </a:solidFill>
            </a:endParaRPr>
          </a:p>
          <a:p>
            <a:pPr marL="914400" lvl="1" indent="-457200">
              <a:buFont typeface="Wingdings" panose="05000000000000000000" pitchFamily="2" charset="2"/>
              <a:buChar char="§"/>
            </a:pPr>
            <a:r>
              <a:rPr lang="en-US" sz="2800" dirty="0">
                <a:solidFill>
                  <a:srgbClr val="000066"/>
                </a:solidFill>
              </a:rPr>
              <a:t>Xu </a:t>
            </a:r>
            <a:r>
              <a:rPr lang="en-US" sz="2800" dirty="0" err="1">
                <a:solidFill>
                  <a:srgbClr val="000066"/>
                </a:solidFill>
              </a:rPr>
              <a:t>hướng</a:t>
            </a:r>
            <a:r>
              <a:rPr lang="en-US" sz="2800" dirty="0">
                <a:solidFill>
                  <a:srgbClr val="000066"/>
                </a:solidFill>
              </a:rPr>
              <a:t> </a:t>
            </a:r>
            <a:r>
              <a:rPr lang="en-US" sz="2800" dirty="0" err="1">
                <a:solidFill>
                  <a:srgbClr val="000066"/>
                </a:solidFill>
              </a:rPr>
              <a:t>chuyển</a:t>
            </a:r>
            <a:r>
              <a:rPr lang="en-US" sz="2800" dirty="0">
                <a:solidFill>
                  <a:srgbClr val="000066"/>
                </a:solidFill>
              </a:rPr>
              <a:t> </a:t>
            </a:r>
            <a:r>
              <a:rPr lang="en-US" sz="2800" dirty="0" err="1">
                <a:solidFill>
                  <a:srgbClr val="000066"/>
                </a:solidFill>
              </a:rPr>
              <a:t>dịch</a:t>
            </a:r>
            <a:r>
              <a:rPr lang="en-US" sz="2800" dirty="0">
                <a:solidFill>
                  <a:srgbClr val="000066"/>
                </a:solidFill>
              </a:rPr>
              <a:t> </a:t>
            </a:r>
            <a:r>
              <a:rPr lang="en-US" sz="2800" dirty="0" err="1">
                <a:solidFill>
                  <a:srgbClr val="000066"/>
                </a:solidFill>
              </a:rPr>
              <a:t>năng</a:t>
            </a:r>
            <a:r>
              <a:rPr lang="en-US" sz="2800" dirty="0">
                <a:solidFill>
                  <a:srgbClr val="000066"/>
                </a:solidFill>
              </a:rPr>
              <a:t> </a:t>
            </a:r>
            <a:r>
              <a:rPr lang="en-US" sz="2800" dirty="0" err="1">
                <a:solidFill>
                  <a:srgbClr val="000066"/>
                </a:solidFill>
              </a:rPr>
              <a:t>lượng</a:t>
            </a:r>
            <a:r>
              <a:rPr lang="en-US" sz="2800" dirty="0">
                <a:solidFill>
                  <a:srgbClr val="000066"/>
                </a:solidFill>
              </a:rPr>
              <a:t> </a:t>
            </a:r>
            <a:r>
              <a:rPr lang="en-US" sz="2800" dirty="0" err="1">
                <a:solidFill>
                  <a:srgbClr val="000066"/>
                </a:solidFill>
              </a:rPr>
              <a:t>dẫn</a:t>
            </a:r>
            <a:r>
              <a:rPr lang="en-US" sz="2800" dirty="0">
                <a:solidFill>
                  <a:srgbClr val="000066"/>
                </a:solidFill>
              </a:rPr>
              <a:t> </a:t>
            </a:r>
            <a:r>
              <a:rPr lang="en-US" sz="2800" dirty="0" err="1">
                <a:solidFill>
                  <a:srgbClr val="000066"/>
                </a:solidFill>
              </a:rPr>
              <a:t>đến</a:t>
            </a:r>
            <a:r>
              <a:rPr lang="en-US" sz="2800" dirty="0">
                <a:solidFill>
                  <a:srgbClr val="000066"/>
                </a:solidFill>
              </a:rPr>
              <a:t> </a:t>
            </a:r>
            <a:r>
              <a:rPr lang="en-US" sz="2800" dirty="0" err="1">
                <a:solidFill>
                  <a:srgbClr val="000066"/>
                </a:solidFill>
              </a:rPr>
              <a:t>nhu</a:t>
            </a:r>
            <a:r>
              <a:rPr lang="en-US" sz="2800" dirty="0">
                <a:solidFill>
                  <a:srgbClr val="000066"/>
                </a:solidFill>
              </a:rPr>
              <a:t> </a:t>
            </a:r>
            <a:r>
              <a:rPr lang="en-US" sz="2800" dirty="0" err="1">
                <a:solidFill>
                  <a:srgbClr val="000066"/>
                </a:solidFill>
              </a:rPr>
              <a:t>cầu</a:t>
            </a:r>
            <a:r>
              <a:rPr lang="en-US" sz="2800" dirty="0">
                <a:solidFill>
                  <a:srgbClr val="000066"/>
                </a:solidFill>
              </a:rPr>
              <a:t> </a:t>
            </a:r>
            <a:r>
              <a:rPr lang="en-US" sz="2800" dirty="0" err="1">
                <a:solidFill>
                  <a:srgbClr val="000066"/>
                </a:solidFill>
              </a:rPr>
              <a:t>tiêu</a:t>
            </a:r>
            <a:r>
              <a:rPr lang="en-US" sz="2800" dirty="0">
                <a:solidFill>
                  <a:srgbClr val="000066"/>
                </a:solidFill>
              </a:rPr>
              <a:t> </a:t>
            </a:r>
            <a:r>
              <a:rPr lang="en-US" sz="2800" dirty="0" err="1">
                <a:solidFill>
                  <a:srgbClr val="000066"/>
                </a:solidFill>
              </a:rPr>
              <a:t>thụ</a:t>
            </a:r>
            <a:r>
              <a:rPr lang="en-US" sz="2800" dirty="0">
                <a:solidFill>
                  <a:srgbClr val="000066"/>
                </a:solidFill>
              </a:rPr>
              <a:t> </a:t>
            </a:r>
            <a:r>
              <a:rPr lang="en-US" sz="2800" dirty="0" err="1">
                <a:solidFill>
                  <a:srgbClr val="000066"/>
                </a:solidFill>
              </a:rPr>
              <a:t>các</a:t>
            </a:r>
            <a:r>
              <a:rPr lang="en-US" sz="2800" dirty="0">
                <a:solidFill>
                  <a:srgbClr val="000066"/>
                </a:solidFill>
              </a:rPr>
              <a:t> </a:t>
            </a:r>
            <a:r>
              <a:rPr lang="en-US" sz="2800" dirty="0" err="1">
                <a:solidFill>
                  <a:srgbClr val="000066"/>
                </a:solidFill>
              </a:rPr>
              <a:t>sản</a:t>
            </a:r>
            <a:r>
              <a:rPr lang="en-US" sz="2800" dirty="0">
                <a:solidFill>
                  <a:srgbClr val="000066"/>
                </a:solidFill>
              </a:rPr>
              <a:t> </a:t>
            </a:r>
            <a:r>
              <a:rPr lang="en-US" sz="2800" dirty="0" err="1">
                <a:solidFill>
                  <a:srgbClr val="000066"/>
                </a:solidFill>
              </a:rPr>
              <a:t>phẩm</a:t>
            </a:r>
            <a:r>
              <a:rPr lang="en-US" sz="2800" dirty="0">
                <a:solidFill>
                  <a:srgbClr val="000066"/>
                </a:solidFill>
              </a:rPr>
              <a:t> </a:t>
            </a:r>
            <a:r>
              <a:rPr lang="en-US" sz="2800" dirty="0" err="1">
                <a:solidFill>
                  <a:srgbClr val="000066"/>
                </a:solidFill>
              </a:rPr>
              <a:t>năng</a:t>
            </a:r>
            <a:r>
              <a:rPr lang="en-US" sz="2800" dirty="0">
                <a:solidFill>
                  <a:srgbClr val="000066"/>
                </a:solidFill>
              </a:rPr>
              <a:t> </a:t>
            </a:r>
            <a:r>
              <a:rPr lang="en-US" sz="2800" dirty="0" err="1">
                <a:solidFill>
                  <a:srgbClr val="000066"/>
                </a:solidFill>
              </a:rPr>
              <a:t>lượng</a:t>
            </a:r>
            <a:r>
              <a:rPr lang="en-US" sz="2800" dirty="0">
                <a:solidFill>
                  <a:srgbClr val="000066"/>
                </a:solidFill>
              </a:rPr>
              <a:t> </a:t>
            </a:r>
            <a:r>
              <a:rPr lang="en-US" sz="2800" dirty="0" err="1">
                <a:solidFill>
                  <a:srgbClr val="000066"/>
                </a:solidFill>
              </a:rPr>
              <a:t>truyền</a:t>
            </a:r>
            <a:r>
              <a:rPr lang="en-US" sz="2800" dirty="0">
                <a:solidFill>
                  <a:srgbClr val="000066"/>
                </a:solidFill>
              </a:rPr>
              <a:t> </a:t>
            </a:r>
            <a:r>
              <a:rPr lang="en-US" sz="2800" dirty="0" err="1">
                <a:solidFill>
                  <a:srgbClr val="000066"/>
                </a:solidFill>
              </a:rPr>
              <a:t>thống</a:t>
            </a:r>
            <a:r>
              <a:rPr lang="en-US" sz="2800" dirty="0">
                <a:solidFill>
                  <a:srgbClr val="000066"/>
                </a:solidFill>
              </a:rPr>
              <a:t>: </a:t>
            </a:r>
            <a:r>
              <a:rPr lang="en-US" sz="2800" dirty="0" err="1">
                <a:solidFill>
                  <a:srgbClr val="000066"/>
                </a:solidFill>
              </a:rPr>
              <a:t>dầu</a:t>
            </a:r>
            <a:r>
              <a:rPr lang="en-US" sz="2800" dirty="0">
                <a:solidFill>
                  <a:srgbClr val="000066"/>
                </a:solidFill>
              </a:rPr>
              <a:t> </a:t>
            </a:r>
            <a:r>
              <a:rPr lang="en-US" sz="2800" dirty="0" err="1">
                <a:solidFill>
                  <a:srgbClr val="000066"/>
                </a:solidFill>
              </a:rPr>
              <a:t>thô</a:t>
            </a:r>
            <a:r>
              <a:rPr lang="en-US" sz="2800" dirty="0">
                <a:solidFill>
                  <a:srgbClr val="000066"/>
                </a:solidFill>
              </a:rPr>
              <a:t>, </a:t>
            </a:r>
            <a:r>
              <a:rPr lang="en-US" sz="2800" dirty="0" err="1">
                <a:solidFill>
                  <a:srgbClr val="000066"/>
                </a:solidFill>
              </a:rPr>
              <a:t>khí</a:t>
            </a:r>
            <a:r>
              <a:rPr lang="en-US" sz="2800" dirty="0">
                <a:solidFill>
                  <a:srgbClr val="000066"/>
                </a:solidFill>
              </a:rPr>
              <a:t>, </a:t>
            </a:r>
            <a:r>
              <a:rPr lang="en-US" sz="2800" dirty="0" err="1">
                <a:solidFill>
                  <a:srgbClr val="000066"/>
                </a:solidFill>
              </a:rPr>
              <a:t>xăng</a:t>
            </a:r>
            <a:r>
              <a:rPr lang="en-US" sz="2800" dirty="0">
                <a:solidFill>
                  <a:srgbClr val="000066"/>
                </a:solidFill>
              </a:rPr>
              <a:t> </a:t>
            </a:r>
            <a:r>
              <a:rPr lang="en-US" sz="2800" dirty="0" err="1">
                <a:solidFill>
                  <a:srgbClr val="000066"/>
                </a:solidFill>
              </a:rPr>
              <a:t>dầu</a:t>
            </a:r>
            <a:r>
              <a:rPr lang="en-US" sz="2800" dirty="0">
                <a:solidFill>
                  <a:srgbClr val="000066"/>
                </a:solidFill>
              </a:rPr>
              <a:t>, </a:t>
            </a:r>
            <a:r>
              <a:rPr lang="en-US" sz="2800" dirty="0" err="1">
                <a:solidFill>
                  <a:srgbClr val="000066"/>
                </a:solidFill>
              </a:rPr>
              <a:t>hóa</a:t>
            </a:r>
            <a:r>
              <a:rPr lang="en-US" sz="2800" dirty="0">
                <a:solidFill>
                  <a:srgbClr val="000066"/>
                </a:solidFill>
              </a:rPr>
              <a:t> </a:t>
            </a:r>
            <a:r>
              <a:rPr lang="en-US" sz="2800" dirty="0" err="1">
                <a:solidFill>
                  <a:srgbClr val="000066"/>
                </a:solidFill>
              </a:rPr>
              <a:t>dầu</a:t>
            </a:r>
            <a:r>
              <a:rPr lang="en-US" sz="2800" dirty="0">
                <a:solidFill>
                  <a:srgbClr val="000066"/>
                </a:solidFill>
              </a:rPr>
              <a:t> </a:t>
            </a:r>
            <a:r>
              <a:rPr lang="en-US" sz="2800" dirty="0" err="1">
                <a:solidFill>
                  <a:srgbClr val="000066"/>
                </a:solidFill>
              </a:rPr>
              <a:t>suy</a:t>
            </a:r>
            <a:r>
              <a:rPr lang="en-US" sz="2800" dirty="0">
                <a:solidFill>
                  <a:srgbClr val="000066"/>
                </a:solidFill>
              </a:rPr>
              <a:t> </a:t>
            </a:r>
            <a:r>
              <a:rPr lang="en-US" sz="2800" dirty="0" err="1">
                <a:solidFill>
                  <a:srgbClr val="000066"/>
                </a:solidFill>
              </a:rPr>
              <a:t>giảm</a:t>
            </a:r>
            <a:r>
              <a:rPr lang="en-US" sz="2800" dirty="0">
                <a:solidFill>
                  <a:srgbClr val="000066"/>
                </a:solidFill>
              </a:rPr>
              <a:t> </a:t>
            </a:r>
          </a:p>
          <a:p>
            <a:pPr marL="914400" lvl="1" indent="-457200">
              <a:buFont typeface="Wingdings" panose="05000000000000000000" pitchFamily="2" charset="2"/>
              <a:buChar char="§"/>
            </a:pPr>
            <a:r>
              <a:rPr lang="en-US" sz="2800" dirty="0" err="1">
                <a:solidFill>
                  <a:srgbClr val="000066"/>
                </a:solidFill>
              </a:rPr>
              <a:t>Chiến</a:t>
            </a:r>
            <a:r>
              <a:rPr lang="en-US" sz="2800" dirty="0">
                <a:solidFill>
                  <a:srgbClr val="000066"/>
                </a:solidFill>
              </a:rPr>
              <a:t> </a:t>
            </a:r>
            <a:r>
              <a:rPr lang="en-US" sz="2800" dirty="0" err="1">
                <a:solidFill>
                  <a:srgbClr val="000066"/>
                </a:solidFill>
              </a:rPr>
              <a:t>tranh</a:t>
            </a:r>
            <a:r>
              <a:rPr lang="en-US" sz="2800" dirty="0">
                <a:solidFill>
                  <a:srgbClr val="000066"/>
                </a:solidFill>
              </a:rPr>
              <a:t> </a:t>
            </a:r>
            <a:r>
              <a:rPr lang="en-US" sz="2800" dirty="0" err="1">
                <a:solidFill>
                  <a:srgbClr val="000066"/>
                </a:solidFill>
              </a:rPr>
              <a:t>giữa</a:t>
            </a:r>
            <a:r>
              <a:rPr lang="en-US" sz="2800" dirty="0">
                <a:solidFill>
                  <a:srgbClr val="000066"/>
                </a:solidFill>
              </a:rPr>
              <a:t> Nga- Ukraine </a:t>
            </a:r>
            <a:r>
              <a:rPr lang="en-US" sz="2800" dirty="0" err="1">
                <a:solidFill>
                  <a:srgbClr val="000066"/>
                </a:solidFill>
              </a:rPr>
              <a:t>ảnh</a:t>
            </a:r>
            <a:r>
              <a:rPr lang="en-US" sz="2800" dirty="0">
                <a:solidFill>
                  <a:srgbClr val="000066"/>
                </a:solidFill>
              </a:rPr>
              <a:t> </a:t>
            </a:r>
            <a:r>
              <a:rPr lang="en-US" sz="2800" dirty="0" err="1">
                <a:solidFill>
                  <a:srgbClr val="000066"/>
                </a:solidFill>
              </a:rPr>
              <a:t>hưởng</a:t>
            </a:r>
            <a:r>
              <a:rPr lang="en-US" sz="2800" dirty="0">
                <a:solidFill>
                  <a:srgbClr val="000066"/>
                </a:solidFill>
              </a:rPr>
              <a:t> </a:t>
            </a:r>
            <a:r>
              <a:rPr lang="en-US" sz="2800" dirty="0" err="1">
                <a:solidFill>
                  <a:srgbClr val="000066"/>
                </a:solidFill>
              </a:rPr>
              <a:t>đến</a:t>
            </a:r>
            <a:r>
              <a:rPr lang="en-US" sz="2800" dirty="0">
                <a:solidFill>
                  <a:srgbClr val="000066"/>
                </a:solidFill>
              </a:rPr>
              <a:t> </a:t>
            </a:r>
            <a:r>
              <a:rPr lang="en-US" sz="2800" dirty="0" err="1">
                <a:solidFill>
                  <a:srgbClr val="000066"/>
                </a:solidFill>
              </a:rPr>
              <a:t>cung</a:t>
            </a:r>
            <a:r>
              <a:rPr lang="en-US" sz="2800" dirty="0">
                <a:solidFill>
                  <a:srgbClr val="000066"/>
                </a:solidFill>
              </a:rPr>
              <a:t> </a:t>
            </a:r>
            <a:r>
              <a:rPr lang="en-US" sz="2800" dirty="0" err="1">
                <a:solidFill>
                  <a:srgbClr val="000066"/>
                </a:solidFill>
              </a:rPr>
              <a:t>cầu</a:t>
            </a:r>
            <a:r>
              <a:rPr lang="en-US" sz="2800" dirty="0">
                <a:solidFill>
                  <a:srgbClr val="000066"/>
                </a:solidFill>
              </a:rPr>
              <a:t> </a:t>
            </a:r>
            <a:r>
              <a:rPr lang="en-US" sz="2800" dirty="0" err="1">
                <a:solidFill>
                  <a:srgbClr val="000066"/>
                </a:solidFill>
              </a:rPr>
              <a:t>dầu</a:t>
            </a:r>
            <a:r>
              <a:rPr lang="en-US" sz="2800" dirty="0">
                <a:solidFill>
                  <a:srgbClr val="000066"/>
                </a:solidFill>
              </a:rPr>
              <a:t> </a:t>
            </a:r>
            <a:r>
              <a:rPr lang="en-US" sz="2800" dirty="0" err="1">
                <a:solidFill>
                  <a:srgbClr val="000066"/>
                </a:solidFill>
              </a:rPr>
              <a:t>thô</a:t>
            </a:r>
            <a:r>
              <a:rPr lang="en-US" sz="2800" dirty="0">
                <a:solidFill>
                  <a:srgbClr val="000066"/>
                </a:solidFill>
              </a:rPr>
              <a:t>, </a:t>
            </a:r>
            <a:r>
              <a:rPr lang="en-US" sz="2800" dirty="0" err="1">
                <a:solidFill>
                  <a:srgbClr val="000066"/>
                </a:solidFill>
              </a:rPr>
              <a:t>xăng</a:t>
            </a:r>
            <a:r>
              <a:rPr lang="en-US" sz="2800" dirty="0">
                <a:solidFill>
                  <a:srgbClr val="000066"/>
                </a:solidFill>
              </a:rPr>
              <a:t> </a:t>
            </a:r>
            <a:r>
              <a:rPr lang="en-US" sz="2800" dirty="0" err="1">
                <a:solidFill>
                  <a:srgbClr val="000066"/>
                </a:solidFill>
              </a:rPr>
              <a:t>dầu</a:t>
            </a:r>
            <a:r>
              <a:rPr lang="en-US" sz="2800" dirty="0">
                <a:solidFill>
                  <a:srgbClr val="000066"/>
                </a:solidFill>
              </a:rPr>
              <a:t>, </a:t>
            </a:r>
            <a:r>
              <a:rPr lang="en-US" sz="2800" dirty="0" err="1">
                <a:solidFill>
                  <a:srgbClr val="000066"/>
                </a:solidFill>
              </a:rPr>
              <a:t>phân</a:t>
            </a:r>
            <a:r>
              <a:rPr lang="en-US" sz="2800" dirty="0">
                <a:solidFill>
                  <a:srgbClr val="000066"/>
                </a:solidFill>
              </a:rPr>
              <a:t> </a:t>
            </a:r>
            <a:r>
              <a:rPr lang="en-US" sz="2800" dirty="0" err="1">
                <a:solidFill>
                  <a:srgbClr val="000066"/>
                </a:solidFill>
              </a:rPr>
              <a:t>bón</a:t>
            </a:r>
            <a:r>
              <a:rPr lang="en-US" sz="2800" dirty="0">
                <a:solidFill>
                  <a:srgbClr val="000066"/>
                </a:solidFill>
              </a:rPr>
              <a:t>… </a:t>
            </a:r>
            <a:r>
              <a:rPr lang="en-US" sz="2800" dirty="0" err="1">
                <a:solidFill>
                  <a:srgbClr val="000066"/>
                </a:solidFill>
              </a:rPr>
              <a:t>tác</a:t>
            </a:r>
            <a:r>
              <a:rPr lang="en-US" sz="2800" dirty="0">
                <a:solidFill>
                  <a:srgbClr val="000066"/>
                </a:solidFill>
              </a:rPr>
              <a:t> </a:t>
            </a:r>
            <a:r>
              <a:rPr lang="en-US" sz="2800" dirty="0" err="1">
                <a:solidFill>
                  <a:srgbClr val="000066"/>
                </a:solidFill>
              </a:rPr>
              <a:t>động</a:t>
            </a:r>
            <a:r>
              <a:rPr lang="en-US" sz="2800" dirty="0">
                <a:solidFill>
                  <a:srgbClr val="000066"/>
                </a:solidFill>
              </a:rPr>
              <a:t> </a:t>
            </a:r>
            <a:r>
              <a:rPr lang="en-US" sz="2800" dirty="0" err="1">
                <a:solidFill>
                  <a:srgbClr val="000066"/>
                </a:solidFill>
              </a:rPr>
              <a:t>khó</a:t>
            </a:r>
            <a:r>
              <a:rPr lang="en-US" sz="2800" dirty="0">
                <a:solidFill>
                  <a:srgbClr val="000066"/>
                </a:solidFill>
              </a:rPr>
              <a:t> </a:t>
            </a:r>
            <a:r>
              <a:rPr lang="en-US" sz="2800" dirty="0" err="1">
                <a:solidFill>
                  <a:srgbClr val="000066"/>
                </a:solidFill>
              </a:rPr>
              <a:t>lường</a:t>
            </a:r>
            <a:r>
              <a:rPr lang="en-US" sz="2800" dirty="0">
                <a:solidFill>
                  <a:srgbClr val="000066"/>
                </a:solidFill>
              </a:rPr>
              <a:t> </a:t>
            </a:r>
            <a:r>
              <a:rPr lang="en-US" sz="2800" dirty="0" err="1">
                <a:solidFill>
                  <a:srgbClr val="000066"/>
                </a:solidFill>
              </a:rPr>
              <a:t>đến</a:t>
            </a:r>
            <a:r>
              <a:rPr lang="en-US" sz="2800" dirty="0">
                <a:solidFill>
                  <a:srgbClr val="000066"/>
                </a:solidFill>
              </a:rPr>
              <a:t> </a:t>
            </a:r>
            <a:r>
              <a:rPr lang="en-US" sz="2800" dirty="0" err="1">
                <a:solidFill>
                  <a:srgbClr val="000066"/>
                </a:solidFill>
              </a:rPr>
              <a:t>giá</a:t>
            </a:r>
            <a:r>
              <a:rPr lang="en-US" sz="2800" dirty="0">
                <a:solidFill>
                  <a:srgbClr val="000066"/>
                </a:solidFill>
              </a:rPr>
              <a:t> </a:t>
            </a:r>
            <a:r>
              <a:rPr lang="en-US" sz="2800" dirty="0" err="1">
                <a:solidFill>
                  <a:srgbClr val="000066"/>
                </a:solidFill>
              </a:rPr>
              <a:t>các</a:t>
            </a:r>
            <a:r>
              <a:rPr lang="en-US" sz="2800" dirty="0">
                <a:solidFill>
                  <a:srgbClr val="000066"/>
                </a:solidFill>
              </a:rPr>
              <a:t> </a:t>
            </a:r>
            <a:r>
              <a:rPr lang="en-US" sz="2800" dirty="0" err="1">
                <a:solidFill>
                  <a:srgbClr val="000066"/>
                </a:solidFill>
              </a:rPr>
              <a:t>sản</a:t>
            </a:r>
            <a:r>
              <a:rPr lang="en-US" sz="2800" dirty="0">
                <a:solidFill>
                  <a:srgbClr val="000066"/>
                </a:solidFill>
              </a:rPr>
              <a:t> </a:t>
            </a:r>
            <a:r>
              <a:rPr lang="en-US" sz="2800" dirty="0" err="1">
                <a:solidFill>
                  <a:srgbClr val="000066"/>
                </a:solidFill>
              </a:rPr>
              <a:t>phẩm</a:t>
            </a:r>
            <a:r>
              <a:rPr lang="en-US" sz="2800" dirty="0">
                <a:solidFill>
                  <a:srgbClr val="000066"/>
                </a:solidFill>
              </a:rPr>
              <a:t> </a:t>
            </a:r>
            <a:r>
              <a:rPr lang="en-US" sz="2800" dirty="0" err="1">
                <a:solidFill>
                  <a:srgbClr val="000066"/>
                </a:solidFill>
              </a:rPr>
              <a:t>này</a:t>
            </a:r>
            <a:r>
              <a:rPr lang="en-US" sz="2800" dirty="0">
                <a:solidFill>
                  <a:srgbClr val="000066"/>
                </a:solidFill>
              </a:rPr>
              <a:t>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99E3130-918F-4B20-8BA1-46EDC2CD9A9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526" y="124372"/>
            <a:ext cx="811632" cy="883070"/>
          </a:xfrm>
          <a:prstGeom prst="rect">
            <a:avLst/>
          </a:prstGeom>
        </p:spPr>
      </p:pic>
      <p:sp>
        <p:nvSpPr>
          <p:cNvPr id="7" name="Объект 2">
            <a:extLst>
              <a:ext uri="{FF2B5EF4-FFF2-40B4-BE49-F238E27FC236}">
                <a16:creationId xmlns:a16="http://schemas.microsoft.com/office/drawing/2014/main" id="{0078F80D-DC07-4C76-8EA5-5E3161D1273B}"/>
              </a:ext>
            </a:extLst>
          </p:cNvPr>
          <p:cNvSpPr txBox="1">
            <a:spLocks/>
          </p:cNvSpPr>
          <p:nvPr/>
        </p:nvSpPr>
        <p:spPr>
          <a:xfrm>
            <a:off x="608946" y="524358"/>
            <a:ext cx="10982202" cy="480131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>
            <a:lvl1pPr indent="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1">
                <a:solidFill>
                  <a:srgbClr val="002060"/>
                </a:solidFill>
                <a:latin typeface="Barlow" panose="00000500000000000000" pitchFamily="2" charset="0"/>
                <a:cs typeface="Arial" panose="020B060402020202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algn="ctr"/>
            <a:r>
              <a:rPr lang="en-US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 KHÓ KHĂN, THÁCH THỨC VỀ THỊ TRƯỜNG</a:t>
            </a:r>
            <a:endParaRPr lang="en-US" sz="28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693F5D8-8D3C-4019-98E3-91D579F75109}"/>
              </a:ext>
            </a:extLst>
          </p:cNvPr>
          <p:cNvSpPr txBox="1"/>
          <p:nvPr/>
        </p:nvSpPr>
        <p:spPr>
          <a:xfrm>
            <a:off x="1271240" y="3224931"/>
            <a:ext cx="1041523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1" algn="just" fontAlgn="auto" hangingPunct="0">
              <a:spcBef>
                <a:spcPts val="600"/>
              </a:spcBef>
              <a:spcAft>
                <a:spcPts val="600"/>
              </a:spcAft>
              <a:tabLst>
                <a:tab pos="360045" algn="l"/>
                <a:tab pos="499110" algn="l"/>
                <a:tab pos="660400" algn="l"/>
              </a:tabLst>
            </a:pP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2000" b="1" dirty="0">
              <a:solidFill>
                <a:srgbClr val="FF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7808061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64969BDE-DBFA-4789-A05E-EBFCD6BB77E7}"/>
              </a:ext>
            </a:extLst>
          </p:cNvPr>
          <p:cNvSpPr txBox="1"/>
          <p:nvPr/>
        </p:nvSpPr>
        <p:spPr>
          <a:xfrm>
            <a:off x="564342" y="1481941"/>
            <a:ext cx="10982202" cy="1815882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txBody>
          <a:bodyPr wrap="square">
            <a:spAutoFit/>
          </a:bodyPr>
          <a:lstStyle>
            <a:defPPr>
              <a:defRPr lang="en-US"/>
            </a:defPPr>
            <a:lvl2pPr marR="0" lvl="1" algn="just" fontAlgn="auto" hangingPunct="0">
              <a:spcBef>
                <a:spcPts val="600"/>
              </a:spcBef>
              <a:spcAft>
                <a:spcPts val="600"/>
              </a:spcAft>
              <a:tabLst>
                <a:tab pos="360045" algn="l"/>
                <a:tab pos="499110" algn="l"/>
                <a:tab pos="660400" algn="l"/>
              </a:tabLst>
              <a:defRPr sz="2400" b="1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</a:lstStyle>
          <a:p>
            <a:pPr lvl="1"/>
            <a:r>
              <a:rPr lang="en-US" sz="2800" dirty="0" err="1">
                <a:solidFill>
                  <a:srgbClr val="000066"/>
                </a:solidFill>
              </a:rPr>
              <a:t>TỪ</a:t>
            </a:r>
            <a:r>
              <a:rPr lang="en-US" sz="2800" dirty="0">
                <a:solidFill>
                  <a:srgbClr val="000066"/>
                </a:solidFill>
              </a:rPr>
              <a:t> </a:t>
            </a:r>
            <a:r>
              <a:rPr lang="en-US" sz="2800" dirty="0" err="1">
                <a:solidFill>
                  <a:srgbClr val="000066"/>
                </a:solidFill>
              </a:rPr>
              <a:t>NHẬN</a:t>
            </a:r>
            <a:r>
              <a:rPr lang="en-US" sz="2800" dirty="0">
                <a:solidFill>
                  <a:srgbClr val="000066"/>
                </a:solidFill>
              </a:rPr>
              <a:t> </a:t>
            </a:r>
            <a:r>
              <a:rPr lang="en-US" sz="2800" dirty="0" err="1">
                <a:solidFill>
                  <a:srgbClr val="000066"/>
                </a:solidFill>
              </a:rPr>
              <a:t>DIỆN</a:t>
            </a:r>
            <a:r>
              <a:rPr lang="en-US" sz="2800" dirty="0">
                <a:solidFill>
                  <a:srgbClr val="000066"/>
                </a:solidFill>
              </a:rPr>
              <a:t> 4 </a:t>
            </a:r>
            <a:r>
              <a:rPr lang="en-US" sz="2800" dirty="0" err="1">
                <a:solidFill>
                  <a:srgbClr val="000066"/>
                </a:solidFill>
              </a:rPr>
              <a:t>KHÓ</a:t>
            </a:r>
            <a:r>
              <a:rPr lang="en-US" sz="2800" dirty="0">
                <a:solidFill>
                  <a:srgbClr val="000066"/>
                </a:solidFill>
              </a:rPr>
              <a:t> </a:t>
            </a:r>
            <a:r>
              <a:rPr lang="en-US" sz="2800" dirty="0" err="1">
                <a:solidFill>
                  <a:srgbClr val="000066"/>
                </a:solidFill>
              </a:rPr>
              <a:t>KHĂN</a:t>
            </a:r>
            <a:r>
              <a:rPr lang="en-US" sz="2800" dirty="0">
                <a:solidFill>
                  <a:srgbClr val="000066"/>
                </a:solidFill>
              </a:rPr>
              <a:t> </a:t>
            </a:r>
            <a:r>
              <a:rPr lang="en-US" sz="2800" dirty="0" err="1">
                <a:solidFill>
                  <a:srgbClr val="000066"/>
                </a:solidFill>
              </a:rPr>
              <a:t>LỚN</a:t>
            </a:r>
            <a:r>
              <a:rPr lang="en-US" sz="2800" dirty="0">
                <a:solidFill>
                  <a:srgbClr val="000066"/>
                </a:solidFill>
              </a:rPr>
              <a:t> </a:t>
            </a:r>
            <a:r>
              <a:rPr lang="en-US" sz="2800" dirty="0" err="1">
                <a:solidFill>
                  <a:srgbClr val="000066"/>
                </a:solidFill>
              </a:rPr>
              <a:t>NÊU</a:t>
            </a:r>
            <a:r>
              <a:rPr lang="en-US" sz="2800" dirty="0">
                <a:solidFill>
                  <a:srgbClr val="000066"/>
                </a:solidFill>
              </a:rPr>
              <a:t> </a:t>
            </a:r>
            <a:r>
              <a:rPr lang="en-US" sz="2800" dirty="0" err="1">
                <a:solidFill>
                  <a:srgbClr val="000066"/>
                </a:solidFill>
              </a:rPr>
              <a:t>TRÊN</a:t>
            </a:r>
            <a:r>
              <a:rPr lang="en-US" sz="2800" dirty="0">
                <a:solidFill>
                  <a:srgbClr val="000066"/>
                </a:solidFill>
              </a:rPr>
              <a:t>, </a:t>
            </a:r>
            <a:r>
              <a:rPr lang="en-US" sz="2800" dirty="0" err="1">
                <a:solidFill>
                  <a:srgbClr val="000066"/>
                </a:solidFill>
              </a:rPr>
              <a:t>PVN</a:t>
            </a:r>
            <a:r>
              <a:rPr lang="en-US" sz="2800" dirty="0">
                <a:solidFill>
                  <a:srgbClr val="000066"/>
                </a:solidFill>
              </a:rPr>
              <a:t> </a:t>
            </a:r>
            <a:r>
              <a:rPr lang="en-US" sz="2800" dirty="0" err="1">
                <a:solidFill>
                  <a:srgbClr val="000066"/>
                </a:solidFill>
              </a:rPr>
              <a:t>ĐÃ</a:t>
            </a:r>
            <a:r>
              <a:rPr lang="en-US" sz="2800" dirty="0">
                <a:solidFill>
                  <a:srgbClr val="000066"/>
                </a:solidFill>
              </a:rPr>
              <a:t> </a:t>
            </a:r>
            <a:r>
              <a:rPr lang="en-US" sz="2800" dirty="0" err="1">
                <a:solidFill>
                  <a:srgbClr val="000066"/>
                </a:solidFill>
              </a:rPr>
              <a:t>CẬP</a:t>
            </a:r>
            <a:r>
              <a:rPr lang="en-US" sz="2800" dirty="0">
                <a:solidFill>
                  <a:srgbClr val="000066"/>
                </a:solidFill>
              </a:rPr>
              <a:t> </a:t>
            </a:r>
            <a:r>
              <a:rPr lang="en-US" sz="2800" dirty="0" err="1">
                <a:solidFill>
                  <a:srgbClr val="000066"/>
                </a:solidFill>
              </a:rPr>
              <a:t>NHẬT</a:t>
            </a:r>
            <a:r>
              <a:rPr lang="en-US" sz="2800" dirty="0">
                <a:solidFill>
                  <a:srgbClr val="000066"/>
                </a:solidFill>
              </a:rPr>
              <a:t>, </a:t>
            </a:r>
            <a:r>
              <a:rPr lang="en-US" sz="2800" dirty="0" err="1">
                <a:solidFill>
                  <a:srgbClr val="000066"/>
                </a:solidFill>
              </a:rPr>
              <a:t>XÂY</a:t>
            </a:r>
            <a:r>
              <a:rPr lang="en-US" sz="2800" dirty="0">
                <a:solidFill>
                  <a:srgbClr val="000066"/>
                </a:solidFill>
              </a:rPr>
              <a:t> </a:t>
            </a:r>
            <a:r>
              <a:rPr lang="en-US" sz="2800" dirty="0" err="1">
                <a:solidFill>
                  <a:srgbClr val="000066"/>
                </a:solidFill>
              </a:rPr>
              <a:t>DỰNG</a:t>
            </a:r>
            <a:r>
              <a:rPr lang="en-US" sz="2800" dirty="0">
                <a:solidFill>
                  <a:srgbClr val="000066"/>
                </a:solidFill>
              </a:rPr>
              <a:t> </a:t>
            </a:r>
            <a:r>
              <a:rPr lang="en-US" sz="2800" dirty="0" err="1">
                <a:solidFill>
                  <a:srgbClr val="000066"/>
                </a:solidFill>
              </a:rPr>
              <a:t>VÀ</a:t>
            </a:r>
            <a:r>
              <a:rPr lang="en-US" sz="2800" dirty="0">
                <a:solidFill>
                  <a:srgbClr val="000066"/>
                </a:solidFill>
              </a:rPr>
              <a:t> </a:t>
            </a:r>
            <a:r>
              <a:rPr lang="en-US" sz="2800" dirty="0" err="1">
                <a:solidFill>
                  <a:srgbClr val="000066"/>
                </a:solidFill>
              </a:rPr>
              <a:t>HOÀN</a:t>
            </a:r>
            <a:r>
              <a:rPr lang="en-US" sz="2800" dirty="0">
                <a:solidFill>
                  <a:srgbClr val="000066"/>
                </a:solidFill>
              </a:rPr>
              <a:t> </a:t>
            </a:r>
            <a:r>
              <a:rPr lang="en-US" sz="2800" dirty="0" err="1">
                <a:solidFill>
                  <a:srgbClr val="000066"/>
                </a:solidFill>
              </a:rPr>
              <a:t>THIỆN</a:t>
            </a:r>
            <a:r>
              <a:rPr lang="en-US" sz="2800" dirty="0">
                <a:solidFill>
                  <a:srgbClr val="000066"/>
                </a:solidFill>
              </a:rPr>
              <a:t> </a:t>
            </a:r>
            <a:r>
              <a:rPr lang="en-US" sz="2800" dirty="0" err="1">
                <a:solidFill>
                  <a:srgbClr val="000066"/>
                </a:solidFill>
              </a:rPr>
              <a:t>CHIẾN</a:t>
            </a:r>
            <a:r>
              <a:rPr lang="en-US" sz="2800" dirty="0">
                <a:solidFill>
                  <a:srgbClr val="000066"/>
                </a:solidFill>
              </a:rPr>
              <a:t> </a:t>
            </a:r>
            <a:r>
              <a:rPr lang="en-US" sz="2800" dirty="0" err="1">
                <a:solidFill>
                  <a:srgbClr val="000066"/>
                </a:solidFill>
              </a:rPr>
              <a:t>LƯỢC</a:t>
            </a:r>
            <a:r>
              <a:rPr lang="en-US" sz="2800" dirty="0">
                <a:solidFill>
                  <a:srgbClr val="000066"/>
                </a:solidFill>
              </a:rPr>
              <a:t> </a:t>
            </a:r>
            <a:r>
              <a:rPr lang="en-US" sz="2800" dirty="0" err="1">
                <a:solidFill>
                  <a:srgbClr val="000066"/>
                </a:solidFill>
              </a:rPr>
              <a:t>PHÁT</a:t>
            </a:r>
            <a:r>
              <a:rPr lang="en-US" sz="2800" dirty="0">
                <a:solidFill>
                  <a:srgbClr val="000066"/>
                </a:solidFill>
              </a:rPr>
              <a:t> </a:t>
            </a:r>
            <a:r>
              <a:rPr lang="en-US" sz="2800" dirty="0" err="1">
                <a:solidFill>
                  <a:srgbClr val="000066"/>
                </a:solidFill>
              </a:rPr>
              <a:t>TRIỂN</a:t>
            </a:r>
            <a:r>
              <a:rPr lang="en-US" sz="2800" dirty="0">
                <a:solidFill>
                  <a:srgbClr val="000066"/>
                </a:solidFill>
              </a:rPr>
              <a:t> </a:t>
            </a:r>
            <a:r>
              <a:rPr lang="en-US" sz="2800" dirty="0" err="1">
                <a:solidFill>
                  <a:srgbClr val="000066"/>
                </a:solidFill>
              </a:rPr>
              <a:t>CỦA</a:t>
            </a:r>
            <a:r>
              <a:rPr lang="en-US" sz="2800" dirty="0">
                <a:solidFill>
                  <a:srgbClr val="000066"/>
                </a:solidFill>
              </a:rPr>
              <a:t> </a:t>
            </a:r>
            <a:r>
              <a:rPr lang="en-US" sz="2800" dirty="0" err="1">
                <a:solidFill>
                  <a:srgbClr val="000066"/>
                </a:solidFill>
              </a:rPr>
              <a:t>PVN</a:t>
            </a:r>
            <a:r>
              <a:rPr lang="en-US" sz="2800" dirty="0">
                <a:solidFill>
                  <a:srgbClr val="000066"/>
                </a:solidFill>
              </a:rPr>
              <a:t> </a:t>
            </a:r>
            <a:r>
              <a:rPr lang="en-US" sz="2800" dirty="0" err="1">
                <a:solidFill>
                  <a:srgbClr val="000066"/>
                </a:solidFill>
              </a:rPr>
              <a:t>ĐẾN</a:t>
            </a:r>
            <a:r>
              <a:rPr lang="en-US" sz="2800" dirty="0">
                <a:solidFill>
                  <a:srgbClr val="000066"/>
                </a:solidFill>
              </a:rPr>
              <a:t> 2030, </a:t>
            </a:r>
            <a:r>
              <a:rPr lang="en-US" sz="2800" dirty="0" err="1">
                <a:solidFill>
                  <a:srgbClr val="000066"/>
                </a:solidFill>
              </a:rPr>
              <a:t>TẦM</a:t>
            </a:r>
            <a:r>
              <a:rPr lang="en-US" sz="2800" dirty="0">
                <a:solidFill>
                  <a:srgbClr val="000066"/>
                </a:solidFill>
              </a:rPr>
              <a:t> </a:t>
            </a:r>
            <a:r>
              <a:rPr lang="en-US" sz="2800" dirty="0" err="1">
                <a:solidFill>
                  <a:srgbClr val="000066"/>
                </a:solidFill>
              </a:rPr>
              <a:t>NHÌN</a:t>
            </a:r>
            <a:r>
              <a:rPr lang="en-US" sz="2800" dirty="0">
                <a:solidFill>
                  <a:srgbClr val="000066"/>
                </a:solidFill>
              </a:rPr>
              <a:t> </a:t>
            </a:r>
            <a:r>
              <a:rPr lang="en-US" sz="2800" dirty="0" err="1">
                <a:solidFill>
                  <a:srgbClr val="000066"/>
                </a:solidFill>
              </a:rPr>
              <a:t>NĂM</a:t>
            </a:r>
            <a:r>
              <a:rPr lang="en-US" sz="2800" dirty="0">
                <a:solidFill>
                  <a:srgbClr val="000066"/>
                </a:solidFill>
              </a:rPr>
              <a:t> 2045 </a:t>
            </a:r>
            <a:r>
              <a:rPr lang="en-US" sz="2800" dirty="0" err="1">
                <a:solidFill>
                  <a:srgbClr val="000066"/>
                </a:solidFill>
              </a:rPr>
              <a:t>TRÌNH</a:t>
            </a:r>
            <a:r>
              <a:rPr lang="en-US" sz="2800" dirty="0">
                <a:solidFill>
                  <a:srgbClr val="000066"/>
                </a:solidFill>
              </a:rPr>
              <a:t> </a:t>
            </a:r>
            <a:r>
              <a:rPr lang="en-US" sz="2800" dirty="0" err="1">
                <a:solidFill>
                  <a:srgbClr val="000066"/>
                </a:solidFill>
              </a:rPr>
              <a:t>ỦY</a:t>
            </a:r>
            <a:r>
              <a:rPr lang="en-US" sz="2800" dirty="0">
                <a:solidFill>
                  <a:srgbClr val="000066"/>
                </a:solidFill>
              </a:rPr>
              <a:t> BAN </a:t>
            </a:r>
            <a:r>
              <a:rPr lang="en-US" sz="2800" dirty="0" err="1">
                <a:solidFill>
                  <a:srgbClr val="000066"/>
                </a:solidFill>
              </a:rPr>
              <a:t>QLVNN</a:t>
            </a:r>
            <a:r>
              <a:rPr lang="en-US" sz="2800" dirty="0">
                <a:solidFill>
                  <a:srgbClr val="000066"/>
                </a:solidFill>
              </a:rPr>
              <a:t> </a:t>
            </a:r>
            <a:r>
              <a:rPr lang="en-US" sz="2800" dirty="0" err="1">
                <a:solidFill>
                  <a:srgbClr val="000066"/>
                </a:solidFill>
              </a:rPr>
              <a:t>NGÀY</a:t>
            </a:r>
            <a:r>
              <a:rPr lang="en-US" sz="2800" dirty="0">
                <a:solidFill>
                  <a:srgbClr val="000066"/>
                </a:solidFill>
              </a:rPr>
              <a:t> 20/8/2021 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99E3130-918F-4B20-8BA1-46EDC2CD9A9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526" y="124372"/>
            <a:ext cx="811632" cy="883070"/>
          </a:xfrm>
          <a:prstGeom prst="rect">
            <a:avLst/>
          </a:prstGeom>
        </p:spPr>
      </p:pic>
      <p:sp>
        <p:nvSpPr>
          <p:cNvPr id="7" name="Объект 2">
            <a:extLst>
              <a:ext uri="{FF2B5EF4-FFF2-40B4-BE49-F238E27FC236}">
                <a16:creationId xmlns:a16="http://schemas.microsoft.com/office/drawing/2014/main" id="{0078F80D-DC07-4C76-8EA5-5E3161D1273B}"/>
              </a:ext>
            </a:extLst>
          </p:cNvPr>
          <p:cNvSpPr txBox="1">
            <a:spLocks/>
          </p:cNvSpPr>
          <p:nvPr/>
        </p:nvSpPr>
        <p:spPr>
          <a:xfrm>
            <a:off x="608946" y="524358"/>
            <a:ext cx="10982202" cy="480131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>
            <a:lvl1pPr indent="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1">
                <a:solidFill>
                  <a:srgbClr val="002060"/>
                </a:solidFill>
                <a:latin typeface="Barlow" panose="00000500000000000000" pitchFamily="2" charset="0"/>
                <a:cs typeface="Arial" panose="020B060402020202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algn="ctr"/>
            <a:r>
              <a:rPr lang="en-US" sz="28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ĐÁNH</a:t>
            </a:r>
            <a:r>
              <a:rPr lang="en-US" sz="28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GIÁ</a:t>
            </a:r>
            <a:endParaRPr lang="en-US" sz="28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356F7E1B-ABCA-493C-AFCF-29BC789C8E5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63" y="5875793"/>
            <a:ext cx="12192000" cy="1015662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F693F5D8-8D3C-4019-98E3-91D579F75109}"/>
              </a:ext>
            </a:extLst>
          </p:cNvPr>
          <p:cNvSpPr txBox="1"/>
          <p:nvPr/>
        </p:nvSpPr>
        <p:spPr>
          <a:xfrm>
            <a:off x="1271240" y="3224931"/>
            <a:ext cx="1041523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1" algn="just" fontAlgn="auto" hangingPunct="0">
              <a:spcBef>
                <a:spcPts val="600"/>
              </a:spcBef>
              <a:spcAft>
                <a:spcPts val="600"/>
              </a:spcAft>
              <a:tabLst>
                <a:tab pos="360045" algn="l"/>
                <a:tab pos="499110" algn="l"/>
                <a:tab pos="660400" algn="l"/>
              </a:tabLst>
            </a:pP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2000" b="1" dirty="0">
              <a:solidFill>
                <a:srgbClr val="FF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091018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Freeform 27">
            <a:extLst>
              <a:ext uri="{FF2B5EF4-FFF2-40B4-BE49-F238E27FC236}">
                <a16:creationId xmlns:a16="http://schemas.microsoft.com/office/drawing/2014/main" id="{34230EEC-3D53-EB4C-814C-B59023198354}"/>
              </a:ext>
            </a:extLst>
          </p:cNvPr>
          <p:cNvSpPr/>
          <p:nvPr/>
        </p:nvSpPr>
        <p:spPr>
          <a:xfrm>
            <a:off x="-2304077" y="8614"/>
            <a:ext cx="6676849" cy="6849386"/>
          </a:xfrm>
          <a:custGeom>
            <a:avLst/>
            <a:gdLst>
              <a:gd name="connsiteX0" fmla="*/ 0 w 9659145"/>
              <a:gd name="connsiteY0" fmla="*/ 0 h 9908748"/>
              <a:gd name="connsiteX1" fmla="*/ 7988768 w 9659145"/>
              <a:gd name="connsiteY1" fmla="*/ 0 h 9908748"/>
              <a:gd name="connsiteX2" fmla="*/ 9532397 w 9659145"/>
              <a:gd name="connsiteY2" fmla="*/ 4144878 h 9908748"/>
              <a:gd name="connsiteX3" fmla="*/ 9272600 w 9659145"/>
              <a:gd name="connsiteY3" fmla="*/ 6027930 h 9908748"/>
              <a:gd name="connsiteX4" fmla="*/ 6438645 w 9659145"/>
              <a:gd name="connsiteY4" fmla="*/ 9908748 h 9908748"/>
              <a:gd name="connsiteX5" fmla="*/ 0 w 9659145"/>
              <a:gd name="connsiteY5" fmla="*/ 9908748 h 9908748"/>
              <a:gd name="connsiteX6" fmla="*/ 0 w 9659145"/>
              <a:gd name="connsiteY6" fmla="*/ 0 h 99087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9659145" h="9908748">
                <a:moveTo>
                  <a:pt x="0" y="0"/>
                </a:moveTo>
                <a:lnTo>
                  <a:pt x="7988768" y="0"/>
                </a:lnTo>
                <a:lnTo>
                  <a:pt x="9532397" y="4144878"/>
                </a:lnTo>
                <a:cubicBezTo>
                  <a:pt x="9768380" y="4776891"/>
                  <a:pt x="9670956" y="5482495"/>
                  <a:pt x="9272600" y="6027930"/>
                </a:cubicBezTo>
                <a:lnTo>
                  <a:pt x="6438645" y="9908748"/>
                </a:lnTo>
                <a:lnTo>
                  <a:pt x="0" y="9908748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0">
                <a:schemeClr val="tx1">
                  <a:alpha val="50000"/>
                </a:schemeClr>
              </a:gs>
              <a:gs pos="50000">
                <a:schemeClr val="tx1">
                  <a:tint val="44500"/>
                  <a:satMod val="160000"/>
                  <a:alpha val="20000"/>
                </a:schemeClr>
              </a:gs>
              <a:gs pos="100000">
                <a:schemeClr val="tx1">
                  <a:tint val="23500"/>
                  <a:satMod val="160000"/>
                  <a:alpha val="0"/>
                </a:schemeClr>
              </a:gs>
            </a:gsLst>
            <a:lin ang="13500000" scaled="1"/>
            <a:tileRect/>
          </a:gradFill>
          <a:ln w="21638" cap="flat">
            <a:noFill/>
            <a:prstDash val="solid"/>
            <a:miter/>
          </a:ln>
        </p:spPr>
        <p:txBody>
          <a:bodyPr rtlCol="0" anchor="ctr"/>
          <a:lstStyle/>
          <a:p>
            <a:endParaRPr lang="en-US" sz="22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Объект 2">
            <a:extLst>
              <a:ext uri="{FF2B5EF4-FFF2-40B4-BE49-F238E27FC236}">
                <a16:creationId xmlns:a16="http://schemas.microsoft.com/office/drawing/2014/main" id="{42404EDE-13C3-4955-8ACE-A71977EA5F4B}"/>
              </a:ext>
            </a:extLst>
          </p:cNvPr>
          <p:cNvSpPr txBox="1">
            <a:spLocks/>
          </p:cNvSpPr>
          <p:nvPr/>
        </p:nvSpPr>
        <p:spPr>
          <a:xfrm>
            <a:off x="4919743" y="3090447"/>
            <a:ext cx="7116023" cy="615531"/>
          </a:xfrm>
          <a:prstGeom prst="rect">
            <a:avLst/>
          </a:prstGeom>
        </p:spPr>
        <p:txBody>
          <a:bodyPr vert="horz" wrap="square" lIns="121899" tIns="60949" rIns="121899" bIns="60949" rtlCol="0" anchor="ctr">
            <a:spAutoFit/>
          </a:bodyPr>
          <a:lstStyle>
            <a:lvl1pPr marL="277120" indent="-277120" algn="l" defTabSz="121898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990427" indent="-380933" algn="l" defTabSz="1218987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4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1523733" indent="-304747" algn="l" defTabSz="121898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1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2133227" indent="-304747" algn="l" defTabSz="1218987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05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2742720" indent="-304747" algn="l" defTabSz="1218987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05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3352213" indent="-304747" algn="l" defTabSz="121898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1707" indent="-304747" algn="l" defTabSz="121898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200" indent="-304747" algn="l" defTabSz="121898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0693" indent="-304747" algn="l" defTabSz="121898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 eaLnBrk="0" fontAlgn="base" hangingPunct="0"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lang="en-US" sz="3200" b="1" dirty="0" err="1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3200" b="1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3200" b="1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KIẾN</a:t>
            </a:r>
            <a:r>
              <a:rPr lang="en-US" sz="3200" b="1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NGHỊ</a:t>
            </a:r>
            <a:r>
              <a:rPr lang="en-US" sz="3200" b="1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200" b="1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PVN</a:t>
            </a:r>
            <a:endParaRPr lang="vi-VN" sz="3200" b="1" dirty="0">
              <a:solidFill>
                <a:srgbClr val="0000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EC75F719-529B-4DB2-8071-86A405EB25C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785" y="1812360"/>
            <a:ext cx="2023463" cy="1764726"/>
          </a:xfrm>
          <a:prstGeom prst="rect">
            <a:avLst/>
          </a:prstGeom>
        </p:spPr>
      </p:pic>
      <p:sp>
        <p:nvSpPr>
          <p:cNvPr id="32" name="Oval 31">
            <a:extLst>
              <a:ext uri="{FF2B5EF4-FFF2-40B4-BE49-F238E27FC236}">
                <a16:creationId xmlns:a16="http://schemas.microsoft.com/office/drawing/2014/main" id="{43D168B8-9E6B-449A-97CD-015F6EEDDAA5}"/>
              </a:ext>
            </a:extLst>
          </p:cNvPr>
          <p:cNvSpPr/>
          <p:nvPr/>
        </p:nvSpPr>
        <p:spPr>
          <a:xfrm>
            <a:off x="3967742" y="3030426"/>
            <a:ext cx="830617" cy="797148"/>
          </a:xfrm>
          <a:prstGeom prst="ellipse">
            <a:avLst/>
          </a:prstGeom>
          <a:solidFill>
            <a:schemeClr val="bg1"/>
          </a:solidFill>
          <a:ln w="762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20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AEE76B94-21B1-4F2F-9794-94FF1A78ACF8}"/>
              </a:ext>
            </a:extLst>
          </p:cNvPr>
          <p:cNvSpPr/>
          <p:nvPr/>
        </p:nvSpPr>
        <p:spPr>
          <a:xfrm>
            <a:off x="4138820" y="3167390"/>
            <a:ext cx="44435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ea typeface="Segoe UI" panose="020B0502040204020203" pitchFamily="34" charset="0"/>
                <a:cs typeface="Times New Roman" panose="02020603050405020304" pitchFamily="18" charset="0"/>
              </a:rPr>
              <a:t>V</a:t>
            </a:r>
          </a:p>
        </p:txBody>
      </p:sp>
    </p:spTree>
    <p:extLst>
      <p:ext uri="{BB962C8B-B14F-4D97-AF65-F5344CB8AC3E}">
        <p14:creationId xmlns:p14="http://schemas.microsoft.com/office/powerpoint/2010/main" val="109281037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199E3130-918F-4B20-8BA1-46EDC2CD9A9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525" y="124372"/>
            <a:ext cx="848341" cy="739864"/>
          </a:xfrm>
          <a:prstGeom prst="rect">
            <a:avLst/>
          </a:prstGeom>
        </p:spPr>
      </p:pic>
      <p:sp>
        <p:nvSpPr>
          <p:cNvPr id="7" name="Объект 2">
            <a:extLst>
              <a:ext uri="{FF2B5EF4-FFF2-40B4-BE49-F238E27FC236}">
                <a16:creationId xmlns:a16="http://schemas.microsoft.com/office/drawing/2014/main" id="{0078F80D-DC07-4C76-8EA5-5E3161D1273B}"/>
              </a:ext>
            </a:extLst>
          </p:cNvPr>
          <p:cNvSpPr txBox="1">
            <a:spLocks/>
          </p:cNvSpPr>
          <p:nvPr/>
        </p:nvSpPr>
        <p:spPr>
          <a:xfrm>
            <a:off x="3044443" y="328705"/>
            <a:ext cx="6103113" cy="535531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>
            <a:lvl1pPr indent="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1">
                <a:solidFill>
                  <a:srgbClr val="002060"/>
                </a:solidFill>
                <a:latin typeface="Barlow" panose="00000500000000000000" pitchFamily="2" charset="0"/>
                <a:cs typeface="Arial" panose="020B060402020202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marL="0" indent="0" algn="ctr" eaLnBrk="0" fontAlgn="base" hangingPunct="0"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lang="en-US" sz="32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KIẾN NGHỊ</a:t>
            </a:r>
            <a:endParaRPr lang="vi-VN" sz="3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356F7E1B-ABCA-493C-AFCF-29BC789C8E5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63" y="6466347"/>
            <a:ext cx="12192000" cy="391653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EDD58277-2FD3-47EB-A112-DCE86282CFE8}"/>
              </a:ext>
            </a:extLst>
          </p:cNvPr>
          <p:cNvSpPr txBox="1"/>
          <p:nvPr/>
        </p:nvSpPr>
        <p:spPr>
          <a:xfrm>
            <a:off x="13563" y="1101447"/>
            <a:ext cx="12058650" cy="11772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1" indent="-290513" algn="just" fontAlgn="auto" hangingPunct="0">
              <a:lnSpc>
                <a:spcPts val="1800"/>
              </a:lnSpc>
              <a:spcBef>
                <a:spcPts val="300"/>
              </a:spcBef>
              <a:spcAft>
                <a:spcPts val="300"/>
              </a:spcAft>
              <a:tabLst>
                <a:tab pos="360045" algn="l"/>
                <a:tab pos="499110" algn="l"/>
                <a:tab pos="660400" algn="l"/>
              </a:tabLst>
            </a:pPr>
            <a:r>
              <a:rPr lang="en-US" sz="2000" b="1" dirty="0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I. </a:t>
            </a:r>
            <a:r>
              <a:rPr lang="en-US" sz="2000" b="1" dirty="0" err="1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KIẾN</a:t>
            </a:r>
            <a:r>
              <a:rPr lang="en-US" sz="2000" b="1" dirty="0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NGHỊ</a:t>
            </a:r>
            <a:r>
              <a:rPr lang="en-US" sz="2000" b="1" dirty="0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LIÊN</a:t>
            </a:r>
            <a:r>
              <a:rPr lang="en-US" sz="2000" b="1" dirty="0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QUAN </a:t>
            </a:r>
            <a:r>
              <a:rPr lang="en-US" sz="2000" b="1" dirty="0" err="1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en-US" sz="2000" b="1" dirty="0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CƠ</a:t>
            </a:r>
            <a:r>
              <a:rPr lang="en-US" sz="2000" b="1" dirty="0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CHẾ</a:t>
            </a:r>
            <a:r>
              <a:rPr lang="en-US" sz="2000" b="1" dirty="0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CHÍNH</a:t>
            </a:r>
            <a:r>
              <a:rPr lang="en-US" sz="2000" b="1" dirty="0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SÁCH</a:t>
            </a:r>
            <a:endParaRPr lang="en-US" sz="2000" b="1" dirty="0">
              <a:solidFill>
                <a:srgbClr val="002B8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R="0" lvl="1" algn="just" fontAlgn="auto" hangingPunct="0">
              <a:spcBef>
                <a:spcPts val="600"/>
              </a:spcBef>
              <a:spcAft>
                <a:spcPts val="600"/>
              </a:spcAft>
              <a:tabLst>
                <a:tab pos="360045" algn="l"/>
                <a:tab pos="499110" algn="l"/>
                <a:tab pos="660400" algn="l"/>
              </a:tabLst>
            </a:pPr>
            <a:r>
              <a:rPr lang="en-US" sz="2400" b="1" i="1" dirty="0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PVN </a:t>
            </a:r>
            <a:r>
              <a:rPr lang="en-US" sz="2400" b="1" i="1" dirty="0" err="1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kính</a:t>
            </a:r>
            <a:r>
              <a:rPr lang="en-US" sz="2400" b="1" i="1" dirty="0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đề</a:t>
            </a:r>
            <a:r>
              <a:rPr lang="en-US" sz="2400" b="1" i="1" dirty="0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nghị</a:t>
            </a:r>
            <a:r>
              <a:rPr lang="en-US" sz="2400" b="1" i="1" dirty="0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Phó</a:t>
            </a:r>
            <a:r>
              <a:rPr lang="en-US" sz="2400" b="1" i="1" dirty="0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Thủ</a:t>
            </a:r>
            <a:r>
              <a:rPr lang="en-US" sz="2400" b="1" i="1" dirty="0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tướng</a:t>
            </a:r>
            <a:r>
              <a:rPr lang="en-US" sz="2400" b="1" i="1" dirty="0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Chính</a:t>
            </a:r>
            <a:r>
              <a:rPr lang="en-US" sz="2400" b="1" i="1" dirty="0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phủ</a:t>
            </a:r>
            <a:r>
              <a:rPr lang="en-US" sz="2400" b="1" i="1" dirty="0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sz="2400" b="1" i="1" dirty="0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tâm</a:t>
            </a:r>
            <a:r>
              <a:rPr lang="en-US" sz="2400" b="1" i="1" dirty="0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chỉ</a:t>
            </a:r>
            <a:r>
              <a:rPr lang="en-US" sz="2400" b="1" i="1" dirty="0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đạo</a:t>
            </a:r>
            <a:r>
              <a:rPr lang="en-US" sz="2400" b="1" i="1" dirty="0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b="1" i="1" dirty="0" err="1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ủng</a:t>
            </a:r>
            <a:r>
              <a:rPr lang="en-US" sz="2400" b="1" i="1" dirty="0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hộ</a:t>
            </a:r>
            <a:r>
              <a:rPr lang="en-US" sz="2400" b="1" i="1" dirty="0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400" b="1" i="1" dirty="0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kiến</a:t>
            </a:r>
            <a:r>
              <a:rPr lang="en-US" sz="2400" b="1" i="1" dirty="0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nghị</a:t>
            </a:r>
            <a:r>
              <a:rPr lang="en-US" sz="2400" b="1" i="1" dirty="0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400" b="1" i="1" dirty="0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PVN </a:t>
            </a:r>
            <a:r>
              <a:rPr lang="en-US" sz="2400" b="1" i="1" dirty="0" err="1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sz="2400" b="1" i="1" dirty="0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trình</a:t>
            </a:r>
            <a:r>
              <a:rPr lang="en-US" sz="2400" b="1" i="1" dirty="0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bày</a:t>
            </a:r>
            <a:r>
              <a:rPr lang="en-US" sz="2400" b="1" i="1" dirty="0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cụ</a:t>
            </a:r>
            <a:r>
              <a:rPr lang="en-US" sz="2400" b="1" i="1" dirty="0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2400" b="1" i="1" dirty="0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400" b="1" i="1" dirty="0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báo</a:t>
            </a:r>
            <a:r>
              <a:rPr lang="en-US" sz="2400" b="1" i="1" dirty="0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cáo</a:t>
            </a:r>
            <a:r>
              <a:rPr lang="en-US" sz="2400" b="1" i="1" dirty="0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b="1" i="1" dirty="0" err="1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en-US" sz="2400" b="1" i="1" dirty="0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400" b="1" i="1" dirty="0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US" sz="2400" dirty="0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endParaRPr lang="en-US" sz="2400" i="1" dirty="0">
              <a:solidFill>
                <a:srgbClr val="002B8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Arrow: Right 2">
            <a:extLst>
              <a:ext uri="{FF2B5EF4-FFF2-40B4-BE49-F238E27FC236}">
                <a16:creationId xmlns:a16="http://schemas.microsoft.com/office/drawing/2014/main" id="{C3235484-7EF1-437A-AE0D-4447F4707DEE}"/>
              </a:ext>
            </a:extLst>
          </p:cNvPr>
          <p:cNvSpPr/>
          <p:nvPr/>
        </p:nvSpPr>
        <p:spPr>
          <a:xfrm>
            <a:off x="345188" y="2334238"/>
            <a:ext cx="516577" cy="625598"/>
          </a:xfrm>
          <a:prstGeom prst="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50D0E15-8082-4D1E-AEDB-A8DB350AA631}"/>
              </a:ext>
            </a:extLst>
          </p:cNvPr>
          <p:cNvSpPr txBox="1"/>
          <p:nvPr/>
        </p:nvSpPr>
        <p:spPr>
          <a:xfrm>
            <a:off x="826852" y="2478098"/>
            <a:ext cx="1206482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1" indent="-457200" algn="just" fontAlgn="auto" hangingPunct="0">
              <a:spcBef>
                <a:spcPts val="600"/>
              </a:spcBef>
              <a:spcAft>
                <a:spcPts val="600"/>
              </a:spcAft>
              <a:buNone/>
              <a:tabLst>
                <a:tab pos="360045" algn="l"/>
                <a:tab pos="499110" algn="l"/>
                <a:tab pos="660400" algn="l"/>
              </a:tabLst>
            </a:pPr>
            <a:r>
              <a:rPr lang="en-US" sz="2000" b="1" i="1" dirty="0" err="1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Sửa</a:t>
            </a:r>
            <a:r>
              <a:rPr lang="en-US" sz="2000" b="1" i="1" dirty="0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đổi</a:t>
            </a:r>
            <a:r>
              <a:rPr lang="en-US" sz="2000" b="1" i="1" dirty="0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Luật</a:t>
            </a:r>
            <a:r>
              <a:rPr lang="en-US" sz="2000" b="1" i="1" dirty="0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Dầu</a:t>
            </a:r>
            <a:r>
              <a:rPr lang="en-US" sz="2000" b="1" i="1" dirty="0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khí</a:t>
            </a:r>
            <a:r>
              <a:rPr lang="en-US" sz="2000" b="1" i="1" dirty="0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000" b="1" i="1" dirty="0" err="1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quy</a:t>
            </a:r>
            <a:r>
              <a:rPr lang="en-US" sz="2000" b="1" i="1" dirty="0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lang="en-US" sz="2000" b="1" i="1" dirty="0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rõ</a:t>
            </a:r>
            <a:r>
              <a:rPr lang="en-US" sz="2000" b="1" i="1" dirty="0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địa</a:t>
            </a:r>
            <a:r>
              <a:rPr lang="en-US" sz="2000" b="1" i="1" dirty="0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vị</a:t>
            </a:r>
            <a:r>
              <a:rPr lang="en-US" sz="2000" b="1" i="1" dirty="0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pháp</a:t>
            </a:r>
            <a:r>
              <a:rPr lang="en-US" sz="2000" b="1" i="1" dirty="0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lý</a:t>
            </a:r>
            <a:r>
              <a:rPr lang="en-US" sz="2000" b="1" i="1" dirty="0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000" b="1" i="1" dirty="0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PVN</a:t>
            </a:r>
            <a:r>
              <a:rPr lang="en-US" sz="2000" b="1" i="1" dirty="0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b="1" i="1" dirty="0" err="1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Quy</a:t>
            </a:r>
            <a:r>
              <a:rPr lang="en-US" sz="2000" b="1" i="1" dirty="0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lang="en-US" sz="2000" b="1" i="1" dirty="0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000" b="1" i="1" dirty="0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ưu</a:t>
            </a:r>
            <a:r>
              <a:rPr lang="en-US" sz="2000" b="1" i="1" dirty="0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đãi</a:t>
            </a:r>
            <a:r>
              <a:rPr lang="en-US" sz="2000" b="1" i="1" dirty="0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đầu</a:t>
            </a:r>
            <a:r>
              <a:rPr lang="en-US" sz="2000" b="1" i="1" dirty="0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tư</a:t>
            </a:r>
            <a:r>
              <a:rPr lang="en-US" sz="2000" b="1" i="1" dirty="0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dầu</a:t>
            </a:r>
            <a:r>
              <a:rPr lang="en-US" sz="2000" b="1" i="1" dirty="0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khí</a:t>
            </a:r>
            <a:r>
              <a:rPr lang="en-US" sz="2000" b="1" i="1" dirty="0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…);</a:t>
            </a:r>
          </a:p>
        </p:txBody>
      </p:sp>
      <p:sp>
        <p:nvSpPr>
          <p:cNvPr id="12" name="Arrow: Right 11">
            <a:extLst>
              <a:ext uri="{FF2B5EF4-FFF2-40B4-BE49-F238E27FC236}">
                <a16:creationId xmlns:a16="http://schemas.microsoft.com/office/drawing/2014/main" id="{B795A4C2-4191-41B7-9182-35DB79863748}"/>
              </a:ext>
            </a:extLst>
          </p:cNvPr>
          <p:cNvSpPr/>
          <p:nvPr/>
        </p:nvSpPr>
        <p:spPr>
          <a:xfrm>
            <a:off x="345188" y="3003739"/>
            <a:ext cx="516577" cy="625598"/>
          </a:xfrm>
          <a:prstGeom prst="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FC49850-0DC9-4FE3-AA74-01E3524BFFD4}"/>
              </a:ext>
            </a:extLst>
          </p:cNvPr>
          <p:cNvSpPr txBox="1"/>
          <p:nvPr/>
        </p:nvSpPr>
        <p:spPr>
          <a:xfrm>
            <a:off x="826852" y="3031377"/>
            <a:ext cx="10987703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b="1" i="1" dirty="0" err="1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Sớm</a:t>
            </a:r>
            <a:r>
              <a:rPr lang="en-US" sz="2000" b="1" i="1" dirty="0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sửa</a:t>
            </a:r>
            <a:r>
              <a:rPr lang="en-US" sz="2000" b="1" i="1" dirty="0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đổi</a:t>
            </a:r>
            <a:r>
              <a:rPr lang="en-US" sz="2000" b="1" i="1" dirty="0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ban </a:t>
            </a:r>
            <a:r>
              <a:rPr lang="en-US" sz="2000" b="1" i="1" dirty="0" err="1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hành</a:t>
            </a:r>
            <a:r>
              <a:rPr lang="en-US" sz="2000" b="1" i="1" dirty="0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quy</a:t>
            </a:r>
            <a:r>
              <a:rPr lang="en-US" sz="2000" b="1" i="1" dirty="0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lang="en-US" sz="2000" b="1" i="1" dirty="0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đầu</a:t>
            </a:r>
            <a:r>
              <a:rPr lang="en-US" sz="2000" b="1" i="1" dirty="0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tư</a:t>
            </a:r>
            <a:r>
              <a:rPr lang="en-US" sz="2000" b="1" i="1" dirty="0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ra </a:t>
            </a:r>
            <a:r>
              <a:rPr lang="en-US" sz="2000" b="1" i="1" dirty="0" err="1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sz="2000" b="1" i="1" dirty="0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ngoài</a:t>
            </a:r>
            <a:r>
              <a:rPr lang="en-US" sz="2000" b="1" i="1" dirty="0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000" b="1" i="1" dirty="0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hoạt</a:t>
            </a:r>
            <a:r>
              <a:rPr lang="en-US" sz="2000" b="1" i="1" dirty="0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2000" b="1" i="1" dirty="0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dầu</a:t>
            </a:r>
            <a:r>
              <a:rPr lang="en-US" sz="2000" b="1" i="1" dirty="0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khí</a:t>
            </a:r>
            <a:r>
              <a:rPr lang="en-US" sz="2000" b="1" i="1" dirty="0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000" b="1" i="1" dirty="0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áp</a:t>
            </a:r>
            <a:r>
              <a:rPr lang="en-US" sz="2000" b="1" i="1" dirty="0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sz="2000" b="1" i="1" dirty="0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điều</a:t>
            </a:r>
            <a:r>
              <a:rPr lang="en-US" sz="2000" b="1" i="1" dirty="0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khoản</a:t>
            </a:r>
            <a:r>
              <a:rPr lang="en-US" sz="2000" b="1" i="1" dirty="0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chuyển</a:t>
            </a:r>
            <a:r>
              <a:rPr lang="en-US" sz="2000" b="1" i="1" dirty="0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tiếp</a:t>
            </a:r>
            <a:r>
              <a:rPr lang="nb-NO" sz="2000" b="1" i="1" dirty="0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000" dirty="0">
              <a:solidFill>
                <a:srgbClr val="002B8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Arrow: Right 13">
            <a:extLst>
              <a:ext uri="{FF2B5EF4-FFF2-40B4-BE49-F238E27FC236}">
                <a16:creationId xmlns:a16="http://schemas.microsoft.com/office/drawing/2014/main" id="{12C3EEDF-8C11-4DD7-ACE0-5D2D10953843}"/>
              </a:ext>
            </a:extLst>
          </p:cNvPr>
          <p:cNvSpPr/>
          <p:nvPr/>
        </p:nvSpPr>
        <p:spPr>
          <a:xfrm>
            <a:off x="352608" y="3685494"/>
            <a:ext cx="516577" cy="625598"/>
          </a:xfrm>
          <a:prstGeom prst="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FF37506-8F77-4515-82BB-2195DC9CF420}"/>
              </a:ext>
            </a:extLst>
          </p:cNvPr>
          <p:cNvSpPr txBox="1"/>
          <p:nvPr/>
        </p:nvSpPr>
        <p:spPr>
          <a:xfrm>
            <a:off x="777099" y="3710587"/>
            <a:ext cx="11069713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34950" marR="0" lvl="1" indent="-68263" algn="just" fontAlgn="auto" hangingPunct="0">
              <a:spcBef>
                <a:spcPts val="600"/>
              </a:spcBef>
              <a:spcAft>
                <a:spcPts val="600"/>
              </a:spcAft>
              <a:buNone/>
              <a:tabLst>
                <a:tab pos="55563" algn="l"/>
                <a:tab pos="498475" algn="l"/>
                <a:tab pos="660400" algn="l"/>
              </a:tabLst>
            </a:pPr>
            <a:r>
              <a:rPr lang="en-US" sz="2000" b="1" i="1" dirty="0" err="1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Cơ</a:t>
            </a:r>
            <a:r>
              <a:rPr lang="en-US" sz="2000" b="1" i="1" dirty="0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chế</a:t>
            </a:r>
            <a:r>
              <a:rPr lang="en-US" sz="2000" b="1" i="1" dirty="0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b="1" i="1" dirty="0" err="1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chính</a:t>
            </a:r>
            <a:r>
              <a:rPr lang="en-US" sz="2000" b="1" i="1" dirty="0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sách</a:t>
            </a:r>
            <a:r>
              <a:rPr lang="en-US" sz="2000" b="1" i="1" dirty="0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000" b="1" i="1" dirty="0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hoạt</a:t>
            </a:r>
            <a:r>
              <a:rPr lang="en-US" sz="2000" b="1" i="1" dirty="0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2000" b="1" i="1" dirty="0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thăm</a:t>
            </a:r>
            <a:r>
              <a:rPr lang="en-US" sz="2000" b="1" i="1" dirty="0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dò</a:t>
            </a:r>
            <a:r>
              <a:rPr lang="en-US" sz="2000" b="1" i="1" dirty="0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en-US" sz="2000" b="1" i="1" dirty="0" err="1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tận</a:t>
            </a:r>
            <a:r>
              <a:rPr lang="en-US" sz="2000" b="1" i="1" dirty="0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thăm</a:t>
            </a:r>
            <a:r>
              <a:rPr lang="en-US" sz="2000" b="1" i="1" dirty="0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dò</a:t>
            </a:r>
            <a:r>
              <a:rPr lang="en-US" sz="2000" b="1" i="1" dirty="0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dầu</a:t>
            </a:r>
            <a:r>
              <a:rPr lang="en-US" sz="2000" b="1" i="1" dirty="0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khí</a:t>
            </a:r>
            <a:r>
              <a:rPr lang="en-US" sz="2000" b="1" i="1" dirty="0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nb-NO" sz="2000" b="1" i="1" dirty="0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cơ chế đối với lô hợp đồng dầu khí nhà thầu nước ngoài trả lại Lô 135&amp;136/03; lô 146&amp;147, 156-159, 133-134, 07/03.... Cơ chế cơ chế điều hành tận thu tại các </a:t>
            </a:r>
            <a:r>
              <a:rPr lang="en-US" sz="2000" b="1" i="1" dirty="0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Lô 01-02/17; 01-02/97)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508C73CD-A311-4FBD-A5AA-9C71B8994623}"/>
              </a:ext>
            </a:extLst>
          </p:cNvPr>
          <p:cNvSpPr txBox="1"/>
          <p:nvPr/>
        </p:nvSpPr>
        <p:spPr>
          <a:xfrm>
            <a:off x="859108" y="4836176"/>
            <a:ext cx="11069713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algn="just" fontAlgn="auto" hangingPunct="0">
              <a:spcBef>
                <a:spcPts val="600"/>
              </a:spcBef>
              <a:spcAft>
                <a:spcPts val="600"/>
              </a:spcAft>
              <a:buNone/>
              <a:tabLst>
                <a:tab pos="360045" algn="l"/>
                <a:tab pos="499110" algn="l"/>
                <a:tab pos="660400" algn="l"/>
              </a:tabLst>
            </a:pPr>
            <a:r>
              <a:rPr kumimoji="0" lang="en-US" sz="2000" b="1" i="1" u="none" strike="noStrike" kern="1200" cap="none" spc="0" normalizeH="0" baseline="0" noProof="0" dirty="0" err="1">
                <a:ln>
                  <a:noFill/>
                </a:ln>
                <a:solidFill>
                  <a:srgbClr val="002B82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Cơ</a:t>
            </a:r>
            <a:r>
              <a:rPr kumimoji="0" lang="en-US" sz="2000" b="1" i="1" u="none" strike="noStrike" kern="1200" cap="none" spc="0" normalizeH="0" baseline="0" noProof="0" dirty="0">
                <a:ln>
                  <a:noFill/>
                </a:ln>
                <a:solidFill>
                  <a:srgbClr val="002B82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000" b="1" i="1" u="none" strike="noStrike" kern="1200" cap="none" spc="0" normalizeH="0" baseline="0" noProof="0" dirty="0" err="1">
                <a:ln>
                  <a:noFill/>
                </a:ln>
                <a:solidFill>
                  <a:srgbClr val="002B82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chế</a:t>
            </a:r>
            <a:r>
              <a:rPr kumimoji="0" lang="en-US" sz="2000" b="1" i="1" u="none" strike="noStrike" kern="1200" cap="none" spc="0" normalizeH="0" baseline="0" noProof="0" dirty="0">
                <a:ln>
                  <a:noFill/>
                </a:ln>
                <a:solidFill>
                  <a:srgbClr val="002B82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kumimoji="0" lang="en-US" sz="2000" b="1" i="1" u="none" strike="noStrike" kern="1200" cap="none" spc="0" normalizeH="0" baseline="0" noProof="0" dirty="0" err="1">
                <a:ln>
                  <a:noFill/>
                </a:ln>
                <a:solidFill>
                  <a:srgbClr val="002B82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chính</a:t>
            </a:r>
            <a:r>
              <a:rPr kumimoji="0" lang="en-US" sz="2000" b="1" i="1" u="none" strike="noStrike" kern="1200" cap="none" spc="0" normalizeH="0" baseline="0" noProof="0" dirty="0">
                <a:ln>
                  <a:noFill/>
                </a:ln>
                <a:solidFill>
                  <a:srgbClr val="002B82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000" b="1" i="1" u="none" strike="noStrike" kern="1200" cap="none" spc="0" normalizeH="0" baseline="0" noProof="0" dirty="0" err="1">
                <a:ln>
                  <a:noFill/>
                </a:ln>
                <a:solidFill>
                  <a:srgbClr val="002B82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sách</a:t>
            </a:r>
            <a:r>
              <a:rPr kumimoji="0" lang="en-US" sz="2000" b="1" i="1" u="none" strike="noStrike" kern="1200" cap="none" spc="0" normalizeH="0" baseline="0" noProof="0" dirty="0">
                <a:ln>
                  <a:noFill/>
                </a:ln>
                <a:solidFill>
                  <a:srgbClr val="002B82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000" b="1" i="1" u="none" strike="noStrike" kern="1200" cap="none" spc="0" normalizeH="0" baseline="0" noProof="0" dirty="0" err="1">
                <a:ln>
                  <a:noFill/>
                </a:ln>
                <a:solidFill>
                  <a:srgbClr val="002B82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liên</a:t>
            </a:r>
            <a:r>
              <a:rPr kumimoji="0" lang="en-US" sz="2000" b="1" i="1" u="none" strike="noStrike" kern="1200" cap="none" spc="0" normalizeH="0" baseline="0" noProof="0" dirty="0">
                <a:ln>
                  <a:noFill/>
                </a:ln>
                <a:solidFill>
                  <a:srgbClr val="002B82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000" b="1" i="1" u="none" strike="noStrike" kern="1200" cap="none" spc="0" normalizeH="0" baseline="0" noProof="0" dirty="0" err="1">
                <a:ln>
                  <a:noFill/>
                </a:ln>
                <a:solidFill>
                  <a:srgbClr val="002B82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kumimoji="0" lang="en-US" sz="2000" b="1" i="1" u="none" strike="noStrike" kern="1200" cap="none" spc="0" normalizeH="0" baseline="0" noProof="0" dirty="0">
                <a:ln>
                  <a:noFill/>
                </a:ln>
                <a:solidFill>
                  <a:srgbClr val="002B82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000" b="1" i="1" u="none" strike="noStrike" kern="1200" cap="none" spc="0" normalizeH="0" baseline="0" noProof="0" dirty="0" err="1">
                <a:ln>
                  <a:noFill/>
                </a:ln>
                <a:solidFill>
                  <a:srgbClr val="002B82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kumimoji="0" lang="en-US" sz="2000" b="1" i="1" u="none" strike="noStrike" kern="1200" cap="none" spc="0" normalizeH="0" baseline="0" noProof="0" dirty="0">
                <a:ln>
                  <a:noFill/>
                </a:ln>
                <a:solidFill>
                  <a:srgbClr val="002B82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000" b="1" i="1" u="none" strike="noStrike" kern="1200" cap="none" spc="0" normalizeH="0" baseline="0" noProof="0" dirty="0" err="1">
                <a:ln>
                  <a:noFill/>
                </a:ln>
                <a:solidFill>
                  <a:srgbClr val="002B82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tiêu</a:t>
            </a:r>
            <a:r>
              <a:rPr kumimoji="0" lang="en-US" sz="2000" b="1" i="1" u="none" strike="noStrike" kern="1200" cap="none" spc="0" normalizeH="0" baseline="0" noProof="0" dirty="0">
                <a:ln>
                  <a:noFill/>
                </a:ln>
                <a:solidFill>
                  <a:srgbClr val="002B82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000" b="1" i="1" u="none" strike="noStrike" kern="1200" cap="none" spc="0" normalizeH="0" baseline="0" noProof="0" dirty="0" err="1">
                <a:ln>
                  <a:noFill/>
                </a:ln>
                <a:solidFill>
                  <a:srgbClr val="002B82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thụ</a:t>
            </a:r>
            <a:r>
              <a:rPr kumimoji="0" lang="en-US" sz="2000" b="1" i="1" u="none" strike="noStrike" kern="1200" cap="none" spc="0" normalizeH="0" baseline="0" noProof="0" dirty="0">
                <a:ln>
                  <a:noFill/>
                </a:ln>
                <a:solidFill>
                  <a:srgbClr val="002B82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000" b="1" i="1" u="none" strike="noStrike" kern="1200" cap="none" spc="0" normalizeH="0" baseline="0" noProof="0" dirty="0" err="1">
                <a:ln>
                  <a:noFill/>
                </a:ln>
                <a:solidFill>
                  <a:srgbClr val="002B82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khí</a:t>
            </a:r>
            <a:r>
              <a:rPr kumimoji="0" lang="en-US" sz="2000" b="1" i="1" u="none" strike="noStrike" kern="1200" cap="none" spc="0" normalizeH="0" baseline="0" noProof="0" dirty="0">
                <a:ln>
                  <a:noFill/>
                </a:ln>
                <a:solidFill>
                  <a:srgbClr val="002B82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kumimoji="0" lang="en-US" sz="2000" b="1" i="1" u="none" strike="noStrike" kern="1200" cap="none" spc="0" normalizeH="0" baseline="0" noProof="0" dirty="0" err="1">
                <a:ln>
                  <a:noFill/>
                </a:ln>
                <a:solidFill>
                  <a:srgbClr val="002B82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Cân</a:t>
            </a:r>
            <a:r>
              <a:rPr kumimoji="0" lang="en-US" sz="2000" b="1" i="1" u="none" strike="noStrike" kern="1200" cap="none" spc="0" normalizeH="0" baseline="0" noProof="0" dirty="0">
                <a:ln>
                  <a:noFill/>
                </a:ln>
                <a:solidFill>
                  <a:srgbClr val="002B82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000" b="1" i="1" u="none" strike="noStrike" kern="1200" cap="none" spc="0" normalizeH="0" baseline="0" noProof="0" dirty="0" err="1">
                <a:ln>
                  <a:noFill/>
                </a:ln>
                <a:solidFill>
                  <a:srgbClr val="002B82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đối</a:t>
            </a:r>
            <a:r>
              <a:rPr kumimoji="0" lang="en-US" sz="2000" b="1" i="1" u="none" strike="noStrike" kern="1200" cap="none" spc="0" normalizeH="0" baseline="0" noProof="0" dirty="0">
                <a:ln>
                  <a:noFill/>
                </a:ln>
                <a:solidFill>
                  <a:srgbClr val="002B82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000" b="1" i="1" u="none" strike="noStrike" kern="1200" cap="none" spc="0" normalizeH="0" baseline="0" noProof="0" dirty="0" err="1">
                <a:ln>
                  <a:noFill/>
                </a:ln>
                <a:solidFill>
                  <a:srgbClr val="002B82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nghĩa</a:t>
            </a:r>
            <a:r>
              <a:rPr kumimoji="0" lang="en-US" sz="2000" b="1" i="1" u="none" strike="noStrike" kern="1200" cap="none" spc="0" normalizeH="0" baseline="0" noProof="0" dirty="0">
                <a:ln>
                  <a:noFill/>
                </a:ln>
                <a:solidFill>
                  <a:srgbClr val="002B82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000" b="1" i="1" u="none" strike="noStrike" kern="1200" cap="none" spc="0" normalizeH="0" baseline="0" noProof="0" dirty="0" err="1">
                <a:ln>
                  <a:noFill/>
                </a:ln>
                <a:solidFill>
                  <a:srgbClr val="002B82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vụ</a:t>
            </a:r>
            <a:r>
              <a:rPr kumimoji="0" lang="en-US" sz="2000" b="1" i="1" u="none" strike="noStrike" kern="1200" cap="none" spc="0" normalizeH="0" baseline="0" noProof="0" dirty="0">
                <a:ln>
                  <a:noFill/>
                </a:ln>
                <a:solidFill>
                  <a:srgbClr val="002B82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bao </a:t>
            </a:r>
            <a:r>
              <a:rPr kumimoji="0" lang="en-US" sz="2000" b="1" i="1" u="none" strike="noStrike" kern="1200" cap="none" spc="0" normalizeH="0" baseline="0" noProof="0" dirty="0" err="1">
                <a:ln>
                  <a:noFill/>
                </a:ln>
                <a:solidFill>
                  <a:srgbClr val="002B82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tiêu</a:t>
            </a:r>
            <a:r>
              <a:rPr kumimoji="0" lang="en-US" sz="2000" b="1" i="1" u="none" strike="noStrike" kern="1200" cap="none" spc="0" normalizeH="0" baseline="0" noProof="0" dirty="0">
                <a:ln>
                  <a:noFill/>
                </a:ln>
                <a:solidFill>
                  <a:srgbClr val="002B82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000" b="1" i="1" u="none" strike="noStrike" kern="1200" cap="none" spc="0" normalizeH="0" baseline="0" noProof="0" dirty="0" err="1">
                <a:ln>
                  <a:noFill/>
                </a:ln>
                <a:solidFill>
                  <a:srgbClr val="002B82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khí</a:t>
            </a:r>
            <a:r>
              <a:rPr kumimoji="0" lang="en-US" sz="2000" b="1" i="1" u="none" strike="noStrike" kern="1200" cap="none" spc="0" normalizeH="0" baseline="0" noProof="0" dirty="0">
                <a:ln>
                  <a:noFill/>
                </a:ln>
                <a:solidFill>
                  <a:srgbClr val="002B82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000" b="1" i="1" u="none" strike="noStrike" kern="1200" cap="none" spc="0" normalizeH="0" baseline="0" noProof="0" dirty="0" err="1">
                <a:ln>
                  <a:noFill/>
                </a:ln>
                <a:solidFill>
                  <a:srgbClr val="002B82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kumimoji="0" lang="en-US" sz="2000" b="1" i="1" u="none" strike="noStrike" kern="1200" cap="none" spc="0" normalizeH="0" baseline="0" noProof="0" dirty="0">
                <a:ln>
                  <a:noFill/>
                </a:ln>
                <a:solidFill>
                  <a:srgbClr val="002B82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000" b="1" i="1" u="none" strike="noStrike" kern="1200" cap="none" spc="0" normalizeH="0" baseline="0" noProof="0" dirty="0" err="1">
                <a:ln>
                  <a:noFill/>
                </a:ln>
                <a:solidFill>
                  <a:srgbClr val="002B82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kumimoji="0" lang="en-US" sz="2000" b="1" i="1" u="none" strike="noStrike" kern="1200" cap="none" spc="0" normalizeH="0" baseline="0" noProof="0" dirty="0">
                <a:ln>
                  <a:noFill/>
                </a:ln>
                <a:solidFill>
                  <a:srgbClr val="002B82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000" b="1" i="1" u="none" strike="noStrike" kern="1200" cap="none" spc="0" normalizeH="0" baseline="0" noProof="0" dirty="0" err="1">
                <a:ln>
                  <a:noFill/>
                </a:ln>
                <a:solidFill>
                  <a:srgbClr val="002B82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chủ</a:t>
            </a:r>
            <a:r>
              <a:rPr kumimoji="0" lang="en-US" sz="2000" b="1" i="1" u="none" strike="noStrike" kern="1200" cap="none" spc="0" normalizeH="0" baseline="0" noProof="0" dirty="0">
                <a:ln>
                  <a:noFill/>
                </a:ln>
                <a:solidFill>
                  <a:srgbClr val="002B82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000" b="1" i="1" u="none" strike="noStrike" kern="1200" cap="none" spc="0" normalizeH="0" baseline="0" noProof="0" dirty="0" err="1">
                <a:ln>
                  <a:noFill/>
                </a:ln>
                <a:solidFill>
                  <a:srgbClr val="002B82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mỏ</a:t>
            </a:r>
            <a:r>
              <a:rPr kumimoji="0" lang="en-US" sz="2000" b="1" i="1" u="none" strike="noStrike" kern="1200" cap="none" spc="0" normalizeH="0" baseline="0" noProof="0" dirty="0">
                <a:ln>
                  <a:noFill/>
                </a:ln>
                <a:solidFill>
                  <a:srgbClr val="002B82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kumimoji="0" lang="en-US" sz="2000" b="1" i="1" u="none" strike="noStrike" kern="1200" cap="none" spc="0" normalizeH="0" baseline="0" noProof="0" dirty="0" err="1">
                <a:ln>
                  <a:noFill/>
                </a:ln>
                <a:solidFill>
                  <a:srgbClr val="002B82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cơ</a:t>
            </a:r>
            <a:r>
              <a:rPr kumimoji="0" lang="en-US" sz="2000" b="1" i="1" u="none" strike="noStrike" kern="1200" cap="none" spc="0" normalizeH="0" baseline="0" noProof="0" dirty="0">
                <a:ln>
                  <a:noFill/>
                </a:ln>
                <a:solidFill>
                  <a:srgbClr val="002B82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000" b="1" i="1" u="none" strike="noStrike" kern="1200" cap="none" spc="0" normalizeH="0" baseline="0" noProof="0" dirty="0" err="1">
                <a:ln>
                  <a:noFill/>
                </a:ln>
                <a:solidFill>
                  <a:srgbClr val="002B82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chế</a:t>
            </a:r>
            <a:r>
              <a:rPr kumimoji="0" lang="en-US" sz="2000" b="1" i="1" u="none" strike="noStrike" kern="1200" cap="none" spc="0" normalizeH="0" baseline="0" noProof="0" dirty="0">
                <a:ln>
                  <a:noFill/>
                </a:ln>
                <a:solidFill>
                  <a:srgbClr val="002B82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000" b="1" i="1" u="none" strike="noStrike" kern="1200" cap="none" spc="0" normalizeH="0" baseline="0" noProof="0" dirty="0" err="1">
                <a:ln>
                  <a:noFill/>
                </a:ln>
                <a:solidFill>
                  <a:srgbClr val="002B82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chuyển</a:t>
            </a:r>
            <a:r>
              <a:rPr kumimoji="0" lang="en-US" sz="2000" b="1" i="1" u="none" strike="noStrike" kern="1200" cap="none" spc="0" normalizeH="0" baseline="0" noProof="0" dirty="0">
                <a:ln>
                  <a:noFill/>
                </a:ln>
                <a:solidFill>
                  <a:srgbClr val="002B82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000" b="1" i="1" u="none" strike="noStrike" kern="1200" cap="none" spc="0" normalizeH="0" baseline="0" noProof="0" dirty="0" err="1">
                <a:ln>
                  <a:noFill/>
                </a:ln>
                <a:solidFill>
                  <a:srgbClr val="002B82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ngang</a:t>
            </a:r>
            <a:r>
              <a:rPr kumimoji="0" lang="en-US" sz="2000" b="1" i="1" u="none" strike="noStrike" kern="1200" cap="none" spc="0" normalizeH="0" baseline="0" noProof="0" dirty="0">
                <a:ln>
                  <a:noFill/>
                </a:ln>
                <a:solidFill>
                  <a:srgbClr val="002B82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000" b="1" i="1" u="none" strike="noStrike" kern="1200" cap="none" spc="0" normalizeH="0" baseline="0" noProof="0" dirty="0" err="1">
                <a:ln>
                  <a:noFill/>
                </a:ln>
                <a:solidFill>
                  <a:srgbClr val="002B82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kumimoji="0" lang="en-US" sz="2000" b="1" i="1" u="none" strike="noStrike" kern="1200" cap="none" spc="0" normalizeH="0" baseline="0" noProof="0" dirty="0">
                <a:ln>
                  <a:noFill/>
                </a:ln>
                <a:solidFill>
                  <a:srgbClr val="002B82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000" b="1" i="1" u="none" strike="noStrike" kern="1200" cap="none" spc="0" normalizeH="0" baseline="0" noProof="0" dirty="0" err="1">
                <a:ln>
                  <a:noFill/>
                </a:ln>
                <a:solidFill>
                  <a:srgbClr val="002B82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nghĩa</a:t>
            </a:r>
            <a:r>
              <a:rPr kumimoji="0" lang="en-US" sz="2000" b="1" i="1" u="none" strike="noStrike" kern="1200" cap="none" spc="0" normalizeH="0" baseline="0" noProof="0" dirty="0">
                <a:ln>
                  <a:noFill/>
                </a:ln>
                <a:solidFill>
                  <a:srgbClr val="002B82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000" b="1" i="1" u="none" strike="noStrike" kern="1200" cap="none" spc="0" normalizeH="0" baseline="0" noProof="0" dirty="0" err="1">
                <a:ln>
                  <a:noFill/>
                </a:ln>
                <a:solidFill>
                  <a:srgbClr val="002B82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vụ</a:t>
            </a:r>
            <a:r>
              <a:rPr kumimoji="0" lang="en-US" sz="2000" b="1" i="1" u="none" strike="noStrike" kern="1200" cap="none" spc="0" normalizeH="0" baseline="0" noProof="0" dirty="0">
                <a:ln>
                  <a:noFill/>
                </a:ln>
                <a:solidFill>
                  <a:srgbClr val="002B82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bao </a:t>
            </a:r>
            <a:r>
              <a:rPr kumimoji="0" lang="en-US" sz="2000" b="1" i="1" u="none" strike="noStrike" kern="1200" cap="none" spc="0" normalizeH="0" baseline="0" noProof="0" dirty="0" err="1">
                <a:ln>
                  <a:noFill/>
                </a:ln>
                <a:solidFill>
                  <a:srgbClr val="002B82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tiêu</a:t>
            </a:r>
            <a:r>
              <a:rPr kumimoji="0" lang="en-US" sz="2000" b="1" i="1" u="none" strike="noStrike" kern="1200" cap="none" spc="0" normalizeH="0" baseline="0" noProof="0" dirty="0">
                <a:ln>
                  <a:noFill/>
                </a:ln>
                <a:solidFill>
                  <a:srgbClr val="002B82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000" b="1" i="1" u="none" strike="noStrike" kern="1200" cap="none" spc="0" normalizeH="0" baseline="0" noProof="0" dirty="0" err="1">
                <a:ln>
                  <a:noFill/>
                </a:ln>
                <a:solidFill>
                  <a:srgbClr val="002B82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khí</a:t>
            </a:r>
            <a:r>
              <a:rPr kumimoji="0" lang="en-US" sz="2000" b="1" i="1" u="none" strike="noStrike" kern="1200" cap="none" spc="0" normalizeH="0" baseline="0" noProof="0" dirty="0">
                <a:ln>
                  <a:noFill/>
                </a:ln>
                <a:solidFill>
                  <a:srgbClr val="002B82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000" b="1" i="1" u="none" strike="noStrike" kern="1200" cap="none" spc="0" normalizeH="0" baseline="0" noProof="0" dirty="0" err="1">
                <a:ln>
                  <a:noFill/>
                </a:ln>
                <a:solidFill>
                  <a:srgbClr val="002B82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tại</a:t>
            </a:r>
            <a:r>
              <a:rPr kumimoji="0" lang="en-US" sz="2000" b="1" i="1" u="none" strike="noStrike" kern="1200" cap="none" spc="0" normalizeH="0" baseline="0" noProof="0" dirty="0">
                <a:ln>
                  <a:noFill/>
                </a:ln>
                <a:solidFill>
                  <a:srgbClr val="002B82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000" b="1" i="1" u="none" strike="noStrike" kern="1200" cap="none" spc="0" normalizeH="0" baseline="0" noProof="0" dirty="0" err="1">
                <a:ln>
                  <a:noFill/>
                </a:ln>
                <a:solidFill>
                  <a:srgbClr val="002B82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kumimoji="0" lang="en-US" sz="2000" b="1" i="1" u="none" strike="noStrike" kern="1200" cap="none" spc="0" normalizeH="0" baseline="0" noProof="0" dirty="0">
                <a:ln>
                  <a:noFill/>
                </a:ln>
                <a:solidFill>
                  <a:srgbClr val="002B82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000" b="1" i="1" u="none" strike="noStrike" kern="1200" cap="none" spc="0" normalizeH="0" baseline="0" noProof="0" dirty="0" err="1">
                <a:ln>
                  <a:noFill/>
                </a:ln>
                <a:solidFill>
                  <a:srgbClr val="002B82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hợp</a:t>
            </a:r>
            <a:r>
              <a:rPr kumimoji="0" lang="en-US" sz="2000" b="1" i="1" u="none" strike="noStrike" kern="1200" cap="none" spc="0" normalizeH="0" baseline="0" noProof="0" dirty="0">
                <a:ln>
                  <a:noFill/>
                </a:ln>
                <a:solidFill>
                  <a:srgbClr val="002B82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000" b="1" i="1" u="none" strike="noStrike" kern="1200" cap="none" spc="0" normalizeH="0" baseline="0" noProof="0" dirty="0" err="1">
                <a:ln>
                  <a:noFill/>
                </a:ln>
                <a:solidFill>
                  <a:srgbClr val="002B82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đồng</a:t>
            </a:r>
            <a:r>
              <a:rPr kumimoji="0" lang="en-US" sz="2000" b="1" i="1" u="none" strike="noStrike" kern="1200" cap="none" spc="0" normalizeH="0" baseline="0" noProof="0" dirty="0">
                <a:ln>
                  <a:noFill/>
                </a:ln>
                <a:solidFill>
                  <a:srgbClr val="002B82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000" b="1" i="1" u="none" strike="noStrike" kern="1200" cap="none" spc="0" normalizeH="0" baseline="0" noProof="0" dirty="0" err="1">
                <a:ln>
                  <a:noFill/>
                </a:ln>
                <a:solidFill>
                  <a:srgbClr val="002B82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mua</a:t>
            </a:r>
            <a:r>
              <a:rPr kumimoji="0" lang="en-US" sz="2000" b="1" i="1" u="none" strike="noStrike" kern="1200" cap="none" spc="0" normalizeH="0" baseline="0" noProof="0" dirty="0">
                <a:ln>
                  <a:noFill/>
                </a:ln>
                <a:solidFill>
                  <a:srgbClr val="002B82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000" b="1" i="1" u="none" strike="noStrike" kern="1200" cap="none" spc="0" normalizeH="0" baseline="0" noProof="0" dirty="0" err="1">
                <a:ln>
                  <a:noFill/>
                </a:ln>
                <a:solidFill>
                  <a:srgbClr val="002B82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bán</a:t>
            </a:r>
            <a:r>
              <a:rPr kumimoji="0" lang="en-US" sz="2000" b="1" i="1" u="none" strike="noStrike" kern="1200" cap="none" spc="0" normalizeH="0" baseline="0" noProof="0" dirty="0">
                <a:ln>
                  <a:noFill/>
                </a:ln>
                <a:solidFill>
                  <a:srgbClr val="002B82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000" b="1" i="1" u="none" strike="noStrike" kern="1200" cap="none" spc="0" normalizeH="0" baseline="0" noProof="0" dirty="0" err="1">
                <a:ln>
                  <a:noFill/>
                </a:ln>
                <a:solidFill>
                  <a:srgbClr val="002B82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khí</a:t>
            </a:r>
            <a:r>
              <a:rPr kumimoji="0" lang="en-US" sz="2000" b="1" i="1" u="none" strike="noStrike" kern="1200" cap="none" spc="0" normalizeH="0" baseline="0" noProof="0" dirty="0">
                <a:ln>
                  <a:noFill/>
                </a:ln>
                <a:solidFill>
                  <a:srgbClr val="002B82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sang </a:t>
            </a:r>
            <a:r>
              <a:rPr kumimoji="0" lang="en-US" sz="2000" b="1" i="1" u="none" strike="noStrike" kern="1200" cap="none" spc="0" normalizeH="0" baseline="0" noProof="0" dirty="0" err="1">
                <a:ln>
                  <a:noFill/>
                </a:ln>
                <a:solidFill>
                  <a:srgbClr val="002B82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kumimoji="0" lang="en-US" sz="2000" b="1" i="1" u="none" strike="noStrike" kern="1200" cap="none" spc="0" normalizeH="0" baseline="0" noProof="0" dirty="0">
                <a:ln>
                  <a:noFill/>
                </a:ln>
                <a:solidFill>
                  <a:srgbClr val="002B82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000" b="1" i="1" u="none" strike="noStrike" kern="1200" cap="none" spc="0" normalizeH="0" baseline="0" noProof="0" dirty="0" err="1">
                <a:ln>
                  <a:noFill/>
                </a:ln>
                <a:solidFill>
                  <a:srgbClr val="002B82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hợp</a:t>
            </a:r>
            <a:r>
              <a:rPr kumimoji="0" lang="en-US" sz="2000" b="1" i="1" u="none" strike="noStrike" kern="1200" cap="none" spc="0" normalizeH="0" baseline="0" noProof="0" dirty="0">
                <a:ln>
                  <a:noFill/>
                </a:ln>
                <a:solidFill>
                  <a:srgbClr val="002B82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000" b="1" i="1" u="none" strike="noStrike" kern="1200" cap="none" spc="0" normalizeH="0" baseline="0" noProof="0" dirty="0" err="1">
                <a:ln>
                  <a:noFill/>
                </a:ln>
                <a:solidFill>
                  <a:srgbClr val="002B82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đồng</a:t>
            </a:r>
            <a:r>
              <a:rPr kumimoji="0" lang="en-US" sz="2000" b="1" i="1" u="none" strike="noStrike" kern="1200" cap="none" spc="0" normalizeH="0" baseline="0" noProof="0" dirty="0">
                <a:ln>
                  <a:noFill/>
                </a:ln>
                <a:solidFill>
                  <a:srgbClr val="002B82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000" b="1" i="1" u="none" strike="noStrike" kern="1200" cap="none" spc="0" normalizeH="0" baseline="0" noProof="0" dirty="0" err="1">
                <a:ln>
                  <a:noFill/>
                </a:ln>
                <a:solidFill>
                  <a:srgbClr val="002B82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mua</a:t>
            </a:r>
            <a:r>
              <a:rPr kumimoji="0" lang="en-US" sz="2000" b="1" i="1" u="none" strike="noStrike" kern="1200" cap="none" spc="0" normalizeH="0" baseline="0" noProof="0" dirty="0">
                <a:ln>
                  <a:noFill/>
                </a:ln>
                <a:solidFill>
                  <a:srgbClr val="002B82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000" b="1" i="1" u="none" strike="noStrike" kern="1200" cap="none" spc="0" normalizeH="0" baseline="0" noProof="0" dirty="0" err="1">
                <a:ln>
                  <a:noFill/>
                </a:ln>
                <a:solidFill>
                  <a:srgbClr val="002B82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bán</a:t>
            </a:r>
            <a:r>
              <a:rPr kumimoji="0" lang="en-US" sz="2000" b="1" i="1" u="none" strike="noStrike" kern="1200" cap="none" spc="0" normalizeH="0" baseline="0" noProof="0" dirty="0">
                <a:ln>
                  <a:noFill/>
                </a:ln>
                <a:solidFill>
                  <a:srgbClr val="002B82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000" b="1" i="1" u="none" strike="noStrike" kern="1200" cap="none" spc="0" normalizeH="0" baseline="0" noProof="0" dirty="0" err="1">
                <a:ln>
                  <a:noFill/>
                </a:ln>
                <a:solidFill>
                  <a:srgbClr val="002B82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điện</a:t>
            </a:r>
            <a:r>
              <a:rPr kumimoji="0" lang="en-US" sz="2000" b="1" i="1" u="none" strike="noStrike" kern="1200" cap="none" spc="0" normalizeH="0" baseline="0" noProof="0" dirty="0">
                <a:ln>
                  <a:noFill/>
                </a:ln>
                <a:solidFill>
                  <a:srgbClr val="002B82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….)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B05E63A4-92E5-4986-8D4A-97FC866DE02B}"/>
              </a:ext>
            </a:extLst>
          </p:cNvPr>
          <p:cNvSpPr txBox="1"/>
          <p:nvPr/>
        </p:nvSpPr>
        <p:spPr>
          <a:xfrm>
            <a:off x="826852" y="5996419"/>
            <a:ext cx="11245361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algn="just" defTabSz="914400" rtl="0" eaLnBrk="1" fontAlgn="auto" latinLnBrk="0" hangingPunct="0">
              <a:spcBef>
                <a:spcPts val="6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>
                <a:tab pos="360045" algn="l"/>
                <a:tab pos="499110" algn="l"/>
                <a:tab pos="660400" algn="l"/>
              </a:tabLst>
              <a:defRPr/>
            </a:pPr>
            <a:r>
              <a:rPr kumimoji="0" lang="en-US" sz="2000" b="1" i="1" u="none" strike="noStrike" kern="1200" cap="none" spc="0" normalizeH="0" baseline="0" noProof="0" dirty="0" err="1">
                <a:ln>
                  <a:noFill/>
                </a:ln>
                <a:solidFill>
                  <a:srgbClr val="002B82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Cơ</a:t>
            </a:r>
            <a:r>
              <a:rPr kumimoji="0" lang="en-US" sz="2000" b="1" i="1" u="none" strike="noStrike" kern="1200" cap="none" spc="0" normalizeH="0" baseline="0" noProof="0" dirty="0">
                <a:ln>
                  <a:noFill/>
                </a:ln>
                <a:solidFill>
                  <a:srgbClr val="002B82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000" b="1" i="1" u="none" strike="noStrike" kern="1200" cap="none" spc="0" normalizeH="0" baseline="0" noProof="0" dirty="0" err="1">
                <a:ln>
                  <a:noFill/>
                </a:ln>
                <a:solidFill>
                  <a:srgbClr val="002B82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chế</a:t>
            </a:r>
            <a:r>
              <a:rPr kumimoji="0" lang="en-US" sz="2000" b="1" i="1" u="none" strike="noStrike" kern="1200" cap="none" spc="0" normalizeH="0" baseline="0" noProof="0" dirty="0">
                <a:ln>
                  <a:noFill/>
                </a:ln>
                <a:solidFill>
                  <a:srgbClr val="002B82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kumimoji="0" lang="en-US" sz="2000" b="1" i="1" u="none" strike="noStrike" kern="1200" cap="none" spc="0" normalizeH="0" baseline="0" noProof="0" dirty="0" err="1">
                <a:ln>
                  <a:noFill/>
                </a:ln>
                <a:solidFill>
                  <a:srgbClr val="002B82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chính</a:t>
            </a:r>
            <a:r>
              <a:rPr kumimoji="0" lang="en-US" sz="2000" b="1" i="1" u="none" strike="noStrike" kern="1200" cap="none" spc="0" normalizeH="0" baseline="0" noProof="0" dirty="0">
                <a:ln>
                  <a:noFill/>
                </a:ln>
                <a:solidFill>
                  <a:srgbClr val="002B82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000" b="1" i="1" u="none" strike="noStrike" kern="1200" cap="none" spc="0" normalizeH="0" baseline="0" noProof="0" dirty="0" err="1">
                <a:ln>
                  <a:noFill/>
                </a:ln>
                <a:solidFill>
                  <a:srgbClr val="002B82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sách</a:t>
            </a:r>
            <a:r>
              <a:rPr kumimoji="0" lang="en-US" sz="2000" b="1" i="1" u="none" strike="noStrike" kern="1200" cap="none" spc="0" normalizeH="0" baseline="0" noProof="0" dirty="0">
                <a:ln>
                  <a:noFill/>
                </a:ln>
                <a:solidFill>
                  <a:srgbClr val="002B82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000" b="1" i="1" u="none" strike="noStrike" kern="1200" cap="none" spc="0" normalizeH="0" baseline="0" noProof="0" dirty="0" err="1">
                <a:ln>
                  <a:noFill/>
                </a:ln>
                <a:solidFill>
                  <a:srgbClr val="002B82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liên</a:t>
            </a:r>
            <a:r>
              <a:rPr kumimoji="0" lang="en-US" sz="2000" b="1" i="1" u="none" strike="noStrike" kern="1200" cap="none" spc="0" normalizeH="0" baseline="0" noProof="0" dirty="0">
                <a:ln>
                  <a:noFill/>
                </a:ln>
                <a:solidFill>
                  <a:srgbClr val="002B82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000" b="1" i="1" u="none" strike="noStrike" kern="1200" cap="none" spc="0" normalizeH="0" baseline="0" noProof="0" dirty="0" err="1">
                <a:ln>
                  <a:noFill/>
                </a:ln>
                <a:solidFill>
                  <a:srgbClr val="002B82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kumimoji="0" lang="en-US" sz="2000" b="1" i="1" u="none" strike="noStrike" kern="1200" cap="none" spc="0" normalizeH="0" baseline="0" noProof="0" dirty="0">
                <a:ln>
                  <a:noFill/>
                </a:ln>
                <a:solidFill>
                  <a:srgbClr val="002B82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000" b="1" i="1" u="none" strike="noStrike" kern="1200" cap="none" spc="0" normalizeH="0" baseline="0" noProof="0" dirty="0" err="1">
                <a:ln>
                  <a:noFill/>
                </a:ln>
                <a:solidFill>
                  <a:srgbClr val="002B82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kumimoji="0" lang="en-US" sz="2000" b="1" i="1" u="none" strike="noStrike" kern="1200" cap="none" spc="0" normalizeH="0" baseline="0" noProof="0" dirty="0">
                <a:ln>
                  <a:noFill/>
                </a:ln>
                <a:solidFill>
                  <a:srgbClr val="002B82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000" b="1" i="1" u="none" strike="noStrike" kern="1200" cap="none" spc="0" normalizeH="0" baseline="0" noProof="0" dirty="0" err="1">
                <a:ln>
                  <a:noFill/>
                </a:ln>
                <a:solidFill>
                  <a:srgbClr val="002B82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lĩnh</a:t>
            </a:r>
            <a:r>
              <a:rPr kumimoji="0" lang="en-US" sz="2000" b="1" i="1" u="none" strike="noStrike" kern="1200" cap="none" spc="0" normalizeH="0" baseline="0" noProof="0" dirty="0">
                <a:ln>
                  <a:noFill/>
                </a:ln>
                <a:solidFill>
                  <a:srgbClr val="002B82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000" b="1" i="1" u="none" strike="noStrike" kern="1200" cap="none" spc="0" normalizeH="0" baseline="0" noProof="0" dirty="0" err="1">
                <a:ln>
                  <a:noFill/>
                </a:ln>
                <a:solidFill>
                  <a:srgbClr val="002B82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vực</a:t>
            </a:r>
            <a:r>
              <a:rPr kumimoji="0" lang="en-US" sz="2000" b="1" i="1" u="none" strike="noStrike" kern="1200" cap="none" spc="0" normalizeH="0" baseline="0" noProof="0" dirty="0">
                <a:ln>
                  <a:noFill/>
                </a:ln>
                <a:solidFill>
                  <a:srgbClr val="002B82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000" b="1" i="1" u="none" strike="noStrike" kern="1200" cap="none" spc="0" normalizeH="0" baseline="0" noProof="0" dirty="0" err="1">
                <a:ln>
                  <a:noFill/>
                </a:ln>
                <a:solidFill>
                  <a:srgbClr val="002B82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điện</a:t>
            </a:r>
            <a:r>
              <a:rPr kumimoji="0" lang="en-US" sz="2000" b="1" i="1" u="none" strike="noStrike" kern="1200" cap="none" spc="0" normalizeH="0" baseline="0" noProof="0" dirty="0">
                <a:ln>
                  <a:noFill/>
                </a:ln>
                <a:solidFill>
                  <a:srgbClr val="002B82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kumimoji="0" lang="en-US" sz="2000" b="1" i="1" u="none" strike="noStrike" kern="1200" cap="none" spc="0" normalizeH="0" baseline="0" noProof="0" dirty="0" err="1">
                <a:ln>
                  <a:noFill/>
                </a:ln>
                <a:solidFill>
                  <a:srgbClr val="002B82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kumimoji="0" lang="en-US" sz="2000" b="1" i="1" u="none" strike="noStrike" kern="1200" cap="none" spc="0" normalizeH="0" baseline="0" noProof="0" dirty="0">
                <a:ln>
                  <a:noFill/>
                </a:ln>
                <a:solidFill>
                  <a:srgbClr val="002B82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000" b="1" i="1" u="none" strike="noStrike" kern="1200" cap="none" spc="0" normalizeH="0" baseline="0" noProof="0" dirty="0" err="1">
                <a:ln>
                  <a:noFill/>
                </a:ln>
                <a:solidFill>
                  <a:srgbClr val="002B82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phép</a:t>
            </a:r>
            <a:r>
              <a:rPr kumimoji="0" lang="en-US" sz="2000" b="1" i="1" u="none" strike="noStrike" kern="1200" cap="none" spc="0" normalizeH="0" baseline="0" noProof="0" dirty="0">
                <a:ln>
                  <a:noFill/>
                </a:ln>
                <a:solidFill>
                  <a:srgbClr val="002B82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000" b="1" i="1" u="none" strike="noStrike" kern="1200" cap="none" spc="0" normalizeH="0" baseline="0" noProof="0" dirty="0" err="1">
                <a:ln>
                  <a:noFill/>
                </a:ln>
                <a:solidFill>
                  <a:srgbClr val="002B82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PVN</a:t>
            </a:r>
            <a:r>
              <a:rPr lang="en-US" sz="2000" b="1" i="1" dirty="0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kumimoji="0" lang="en-US" sz="2000" b="1" i="1" u="none" strike="noStrike" kern="1200" cap="none" spc="0" normalizeH="0" baseline="0" noProof="0" dirty="0" err="1">
                <a:ln>
                  <a:noFill/>
                </a:ln>
                <a:solidFill>
                  <a:srgbClr val="002B82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đơn</a:t>
            </a:r>
            <a:r>
              <a:rPr kumimoji="0" lang="en-US" sz="2000" b="1" i="1" u="none" strike="noStrike" kern="1200" cap="none" spc="0" normalizeH="0" baseline="0" noProof="0" dirty="0">
                <a:ln>
                  <a:noFill/>
                </a:ln>
                <a:solidFill>
                  <a:srgbClr val="002B82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000" b="1" i="1" u="none" strike="noStrike" kern="1200" cap="none" spc="0" normalizeH="0" baseline="0" noProof="0" dirty="0" err="1">
                <a:ln>
                  <a:noFill/>
                </a:ln>
                <a:solidFill>
                  <a:srgbClr val="002B82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vị</a:t>
            </a:r>
            <a:r>
              <a:rPr kumimoji="0" lang="en-US" sz="2000" b="1" i="1" u="none" strike="noStrike" kern="1200" cap="none" spc="0" normalizeH="0" baseline="0" noProof="0" dirty="0">
                <a:ln>
                  <a:noFill/>
                </a:ln>
                <a:solidFill>
                  <a:srgbClr val="002B82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000" b="1" i="1" u="none" strike="noStrike" kern="1200" cap="none" spc="0" normalizeH="0" baseline="0" noProof="0" dirty="0" err="1">
                <a:ln>
                  <a:noFill/>
                </a:ln>
                <a:solidFill>
                  <a:srgbClr val="002B82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đầu</a:t>
            </a:r>
            <a:r>
              <a:rPr kumimoji="0" lang="en-US" sz="2000" b="1" i="1" u="none" strike="noStrike" kern="1200" cap="none" spc="0" normalizeH="0" baseline="0" noProof="0" dirty="0">
                <a:ln>
                  <a:noFill/>
                </a:ln>
                <a:solidFill>
                  <a:srgbClr val="002B82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000" b="1" i="1" u="none" strike="noStrike" kern="1200" cap="none" spc="0" normalizeH="0" baseline="0" noProof="0" dirty="0" err="1">
                <a:ln>
                  <a:noFill/>
                </a:ln>
                <a:solidFill>
                  <a:srgbClr val="002B82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tư</a:t>
            </a:r>
            <a:r>
              <a:rPr kumimoji="0" lang="en-US" sz="2000" b="1" i="1" u="none" strike="noStrike" kern="1200" cap="none" spc="0" normalizeH="0" baseline="0" noProof="0" dirty="0">
                <a:ln>
                  <a:noFill/>
                </a:ln>
                <a:solidFill>
                  <a:srgbClr val="002B82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000" b="1" i="1" u="none" strike="noStrike" kern="1200" cap="none" spc="0" normalizeH="0" baseline="0" noProof="0" dirty="0" err="1">
                <a:ln>
                  <a:noFill/>
                </a:ln>
                <a:solidFill>
                  <a:srgbClr val="002B82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lĩnh</a:t>
            </a:r>
            <a:r>
              <a:rPr kumimoji="0" lang="en-US" sz="2000" b="1" i="1" u="none" strike="noStrike" kern="1200" cap="none" spc="0" normalizeH="0" baseline="0" noProof="0" dirty="0">
                <a:ln>
                  <a:noFill/>
                </a:ln>
                <a:solidFill>
                  <a:srgbClr val="002B82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000" b="1" i="1" u="none" strike="noStrike" kern="1200" cap="none" spc="0" normalizeH="0" baseline="0" noProof="0" dirty="0" err="1">
                <a:ln>
                  <a:noFill/>
                </a:ln>
                <a:solidFill>
                  <a:srgbClr val="002B82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vực</a:t>
            </a:r>
            <a:r>
              <a:rPr kumimoji="0" lang="en-US" sz="2000" b="1" i="1" u="none" strike="noStrike" kern="1200" cap="none" spc="0" normalizeH="0" baseline="0" noProof="0" dirty="0">
                <a:ln>
                  <a:noFill/>
                </a:ln>
                <a:solidFill>
                  <a:srgbClr val="002B82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000" b="1" i="1" u="none" strike="noStrike" kern="1200" cap="none" spc="0" normalizeH="0" baseline="0" noProof="0" dirty="0" err="1">
                <a:ln>
                  <a:noFill/>
                </a:ln>
                <a:solidFill>
                  <a:srgbClr val="002B82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điện</a:t>
            </a:r>
            <a:r>
              <a:rPr kumimoji="0" lang="en-US" sz="2000" b="1" i="1" u="none" strike="noStrike" kern="1200" cap="none" spc="0" normalizeH="0" baseline="0" noProof="0" dirty="0">
                <a:ln>
                  <a:noFill/>
                </a:ln>
                <a:solidFill>
                  <a:srgbClr val="002B82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000" b="1" i="1" u="none" strike="noStrike" kern="1200" cap="none" spc="0" normalizeH="0" baseline="0" noProof="0" dirty="0" err="1">
                <a:ln>
                  <a:noFill/>
                </a:ln>
                <a:solidFill>
                  <a:srgbClr val="002B82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gió</a:t>
            </a:r>
            <a:r>
              <a:rPr kumimoji="0" lang="en-US" sz="2000" b="1" i="1" u="none" strike="noStrike" kern="1200" cap="none" spc="0" normalizeH="0" baseline="0" noProof="0" dirty="0">
                <a:ln>
                  <a:noFill/>
                </a:ln>
                <a:solidFill>
                  <a:srgbClr val="002B82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000" b="1" i="1" u="none" strike="noStrike" kern="1200" cap="none" spc="0" normalizeH="0" baseline="0" noProof="0" dirty="0" err="1">
                <a:ln>
                  <a:noFill/>
                </a:ln>
                <a:solidFill>
                  <a:srgbClr val="002B82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ngoài</a:t>
            </a:r>
            <a:r>
              <a:rPr kumimoji="0" lang="en-US" sz="2000" b="1" i="1" u="none" strike="noStrike" kern="1200" cap="none" spc="0" normalizeH="0" baseline="0" noProof="0" dirty="0">
                <a:ln>
                  <a:noFill/>
                </a:ln>
                <a:solidFill>
                  <a:srgbClr val="002B82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000" b="1" i="1" u="none" strike="noStrike" kern="1200" cap="none" spc="0" normalizeH="0" baseline="0" noProof="0" dirty="0" err="1">
                <a:ln>
                  <a:noFill/>
                </a:ln>
                <a:solidFill>
                  <a:srgbClr val="002B82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khơi</a:t>
            </a:r>
            <a:r>
              <a:rPr kumimoji="0" lang="en-US" sz="2000" b="1" i="1" u="none" strike="noStrike" kern="1200" cap="none" spc="0" normalizeH="0" baseline="0" noProof="0" dirty="0">
                <a:ln>
                  <a:noFill/>
                </a:ln>
                <a:solidFill>
                  <a:srgbClr val="002B82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US" sz="2000" b="1" i="1" dirty="0">
              <a:solidFill>
                <a:srgbClr val="002B8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Arrow: Right 20">
            <a:extLst>
              <a:ext uri="{FF2B5EF4-FFF2-40B4-BE49-F238E27FC236}">
                <a16:creationId xmlns:a16="http://schemas.microsoft.com/office/drawing/2014/main" id="{2E270401-6B6A-4236-9A72-E51198CAFDA3}"/>
              </a:ext>
            </a:extLst>
          </p:cNvPr>
          <p:cNvSpPr/>
          <p:nvPr/>
        </p:nvSpPr>
        <p:spPr>
          <a:xfrm>
            <a:off x="345188" y="4751343"/>
            <a:ext cx="516577" cy="625598"/>
          </a:xfrm>
          <a:prstGeom prst="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</a:p>
        </p:txBody>
      </p:sp>
      <p:sp>
        <p:nvSpPr>
          <p:cNvPr id="22" name="Arrow: Right 21">
            <a:extLst>
              <a:ext uri="{FF2B5EF4-FFF2-40B4-BE49-F238E27FC236}">
                <a16:creationId xmlns:a16="http://schemas.microsoft.com/office/drawing/2014/main" id="{41B89A63-029F-4E76-88C7-76730C267392}"/>
              </a:ext>
            </a:extLst>
          </p:cNvPr>
          <p:cNvSpPr/>
          <p:nvPr/>
        </p:nvSpPr>
        <p:spPr>
          <a:xfrm>
            <a:off x="260522" y="5918584"/>
            <a:ext cx="516577" cy="625598"/>
          </a:xfrm>
          <a:prstGeom prst="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val="363194713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199E3130-918F-4B20-8BA1-46EDC2CD9A9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525" y="124372"/>
            <a:ext cx="848341" cy="739864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EDD58277-2FD3-47EB-A112-DCE86282CFE8}"/>
              </a:ext>
            </a:extLst>
          </p:cNvPr>
          <p:cNvSpPr txBox="1"/>
          <p:nvPr/>
        </p:nvSpPr>
        <p:spPr>
          <a:xfrm>
            <a:off x="-1" y="951144"/>
            <a:ext cx="12192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marR="0" lvl="1" indent="0" algn="just" fontAlgn="auto" hangingPunc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None/>
              <a:tabLst>
                <a:tab pos="360045" algn="l"/>
                <a:tab pos="499110" algn="l"/>
                <a:tab pos="660400" algn="l"/>
              </a:tabLst>
            </a:pPr>
            <a:r>
              <a:rPr lang="en-US" sz="2800" b="1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II. CÁC KIẾN NGHỊ CỤ THỂ CỦA PVN</a:t>
            </a:r>
          </a:p>
        </p:txBody>
      </p:sp>
      <p:sp>
        <p:nvSpPr>
          <p:cNvPr id="9" name="Объект 2">
            <a:extLst>
              <a:ext uri="{FF2B5EF4-FFF2-40B4-BE49-F238E27FC236}">
                <a16:creationId xmlns:a16="http://schemas.microsoft.com/office/drawing/2014/main" id="{7C1A56D1-3AF7-41F5-A076-B0D2C3603AE8}"/>
              </a:ext>
            </a:extLst>
          </p:cNvPr>
          <p:cNvSpPr txBox="1">
            <a:spLocks/>
          </p:cNvSpPr>
          <p:nvPr/>
        </p:nvSpPr>
        <p:spPr>
          <a:xfrm>
            <a:off x="3044443" y="334304"/>
            <a:ext cx="6103113" cy="535531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>
            <a:lvl1pPr indent="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1">
                <a:solidFill>
                  <a:srgbClr val="002060"/>
                </a:solidFill>
                <a:latin typeface="Barlow" panose="00000500000000000000" pitchFamily="2" charset="0"/>
                <a:cs typeface="Arial" panose="020B060402020202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marL="0" indent="0" algn="ctr" eaLnBrk="0" fontAlgn="base" hangingPunct="0"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lang="en-US" sz="32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KIẾN NGHỊ</a:t>
            </a:r>
            <a:endParaRPr lang="vi-VN" sz="3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Arrow: Right 10">
            <a:extLst>
              <a:ext uri="{FF2B5EF4-FFF2-40B4-BE49-F238E27FC236}">
                <a16:creationId xmlns:a16="http://schemas.microsoft.com/office/drawing/2014/main" id="{14627896-1D5A-473F-B340-0FBA090A854A}"/>
              </a:ext>
            </a:extLst>
          </p:cNvPr>
          <p:cNvSpPr/>
          <p:nvPr/>
        </p:nvSpPr>
        <p:spPr>
          <a:xfrm>
            <a:off x="345189" y="1565944"/>
            <a:ext cx="516577" cy="625598"/>
          </a:xfrm>
          <a:prstGeom prst="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12" name="Arrow: Right 11">
            <a:extLst>
              <a:ext uri="{FF2B5EF4-FFF2-40B4-BE49-F238E27FC236}">
                <a16:creationId xmlns:a16="http://schemas.microsoft.com/office/drawing/2014/main" id="{C9349551-E1E2-4A1B-9CA5-CAA9783A6CF0}"/>
              </a:ext>
            </a:extLst>
          </p:cNvPr>
          <p:cNvSpPr/>
          <p:nvPr/>
        </p:nvSpPr>
        <p:spPr>
          <a:xfrm>
            <a:off x="345189" y="3163615"/>
            <a:ext cx="516577" cy="625598"/>
          </a:xfrm>
          <a:prstGeom prst="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13" name="Arrow: Right 12">
            <a:extLst>
              <a:ext uri="{FF2B5EF4-FFF2-40B4-BE49-F238E27FC236}">
                <a16:creationId xmlns:a16="http://schemas.microsoft.com/office/drawing/2014/main" id="{AEBF79C6-8B78-4124-AD50-690AE28BB7D5}"/>
              </a:ext>
            </a:extLst>
          </p:cNvPr>
          <p:cNvSpPr/>
          <p:nvPr/>
        </p:nvSpPr>
        <p:spPr>
          <a:xfrm>
            <a:off x="345189" y="4620286"/>
            <a:ext cx="516577" cy="625598"/>
          </a:xfrm>
          <a:prstGeom prst="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37F1ED0-8F6A-44ED-9538-E5C367B06282}"/>
              </a:ext>
            </a:extLst>
          </p:cNvPr>
          <p:cNvSpPr txBox="1"/>
          <p:nvPr/>
        </p:nvSpPr>
        <p:spPr>
          <a:xfrm>
            <a:off x="486886" y="1565944"/>
            <a:ext cx="11471563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marR="0" lvl="1" indent="0" algn="just" fontAlgn="auto" hangingPunct="0">
              <a:spcBef>
                <a:spcPts val="300"/>
              </a:spcBef>
              <a:spcAft>
                <a:spcPts val="300"/>
              </a:spcAft>
              <a:buNone/>
              <a:tabLst>
                <a:tab pos="360045" algn="l"/>
                <a:tab pos="499110" algn="l"/>
                <a:tab pos="660400" algn="l"/>
              </a:tabLst>
            </a:pPr>
            <a:r>
              <a:rPr lang="en-US" sz="2400" b="1" dirty="0" err="1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Nghị</a:t>
            </a:r>
            <a:r>
              <a:rPr lang="en-US" sz="2400" b="1" dirty="0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lang="en-US" sz="2400" b="1" dirty="0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thư</a:t>
            </a:r>
            <a:r>
              <a:rPr lang="en-US" sz="2400" b="1" dirty="0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sửa</a:t>
            </a:r>
            <a:r>
              <a:rPr lang="en-US" sz="2400" b="1" dirty="0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đổi</a:t>
            </a:r>
            <a:r>
              <a:rPr lang="en-US" sz="2400" b="1" dirty="0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Hiệp</a:t>
            </a:r>
            <a:r>
              <a:rPr lang="en-US" sz="2400" b="1" dirty="0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lang="en-US" sz="2400" b="1" dirty="0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LCP </a:t>
            </a:r>
            <a:r>
              <a:rPr lang="en-US" sz="2400" b="1" dirty="0" err="1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400" b="1" dirty="0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Liên</a:t>
            </a:r>
            <a:r>
              <a:rPr lang="en-US" sz="2400" b="1" dirty="0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doanh</a:t>
            </a:r>
            <a:r>
              <a:rPr lang="en-US" sz="2400" b="1" dirty="0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RVP/VSP </a:t>
            </a:r>
            <a:r>
              <a:rPr lang="en-US" sz="2400" b="1" dirty="0" err="1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b="1" dirty="0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mở</a:t>
            </a:r>
            <a:r>
              <a:rPr lang="en-US" sz="2400" b="1" dirty="0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rộng</a:t>
            </a:r>
            <a:r>
              <a:rPr lang="en-US" sz="2400" b="1" dirty="0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vùng</a:t>
            </a:r>
            <a:r>
              <a:rPr lang="en-US" sz="2400" b="1" dirty="0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hoạt</a:t>
            </a:r>
            <a:r>
              <a:rPr lang="en-US" sz="2400" b="1" dirty="0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2400" b="1" dirty="0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400" b="1" dirty="0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PVN/RVP </a:t>
            </a:r>
            <a:r>
              <a:rPr lang="en-US" sz="2400" b="1" dirty="0" err="1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tại</a:t>
            </a:r>
            <a:r>
              <a:rPr lang="en-US" sz="2400" b="1" dirty="0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LB Nga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C438D01-1963-4CE4-912C-23B854CD2AA0}"/>
              </a:ext>
            </a:extLst>
          </p:cNvPr>
          <p:cNvSpPr txBox="1"/>
          <p:nvPr/>
        </p:nvSpPr>
        <p:spPr>
          <a:xfrm>
            <a:off x="582695" y="3230192"/>
            <a:ext cx="1147156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marR="0" lvl="1" indent="0" algn="just" fontAlgn="auto" hangingPunct="0">
              <a:spcBef>
                <a:spcPts val="300"/>
              </a:spcBef>
              <a:spcAft>
                <a:spcPts val="300"/>
              </a:spcAft>
              <a:buNone/>
              <a:tabLst>
                <a:tab pos="360045" algn="l"/>
                <a:tab pos="499110" algn="l"/>
                <a:tab pos="660400" algn="l"/>
              </a:tabLst>
            </a:pPr>
            <a:r>
              <a:rPr lang="en-US" sz="2400" b="1" dirty="0" err="1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Ủng</a:t>
            </a:r>
            <a:r>
              <a:rPr lang="en-US" sz="2400" b="1" dirty="0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hộ</a:t>
            </a:r>
            <a:r>
              <a:rPr lang="en-US" sz="2400" b="1" dirty="0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chủ</a:t>
            </a:r>
            <a:r>
              <a:rPr lang="en-US" sz="2400" b="1" dirty="0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trương</a:t>
            </a:r>
            <a:r>
              <a:rPr lang="en-US" sz="2400" b="1" dirty="0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2400" b="1" dirty="0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lập</a:t>
            </a:r>
            <a:r>
              <a:rPr lang="en-US" sz="2400" b="1" dirty="0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Chi </a:t>
            </a:r>
            <a:r>
              <a:rPr lang="en-US" sz="2400" b="1" dirty="0" err="1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nhánh</a:t>
            </a:r>
            <a:r>
              <a:rPr lang="en-US" sz="2400" b="1" dirty="0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phát</a:t>
            </a:r>
            <a:r>
              <a:rPr lang="en-US" sz="2400" b="1" dirty="0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điện</a:t>
            </a:r>
            <a:r>
              <a:rPr lang="en-US" sz="2400" b="1" dirty="0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dầu</a:t>
            </a:r>
            <a:r>
              <a:rPr lang="en-US" sz="2400" b="1" dirty="0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khí</a:t>
            </a:r>
            <a:endParaRPr lang="en-US" sz="2400" b="1" dirty="0">
              <a:solidFill>
                <a:srgbClr val="002B8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1F2F79D6-8D5D-47D1-985D-A49A18F40B3B}"/>
              </a:ext>
            </a:extLst>
          </p:cNvPr>
          <p:cNvSpPr txBox="1"/>
          <p:nvPr/>
        </p:nvSpPr>
        <p:spPr>
          <a:xfrm>
            <a:off x="486885" y="4179083"/>
            <a:ext cx="11471563" cy="166199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1" algn="just" hangingPunct="0">
              <a:spcBef>
                <a:spcPts val="300"/>
              </a:spcBef>
              <a:spcAft>
                <a:spcPts val="300"/>
              </a:spcAft>
              <a:tabLst>
                <a:tab pos="360045" algn="l"/>
                <a:tab pos="499110" algn="l"/>
                <a:tab pos="660400" algn="l"/>
              </a:tabLst>
            </a:pPr>
            <a:r>
              <a:rPr lang="en-US" sz="2400" b="1" dirty="0" err="1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400" b="1" dirty="0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khó</a:t>
            </a:r>
            <a:r>
              <a:rPr lang="en-US" sz="2400" b="1" dirty="0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khăn</a:t>
            </a:r>
            <a:r>
              <a:rPr lang="en-US" sz="2400" b="1" dirty="0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liên</a:t>
            </a:r>
            <a:r>
              <a:rPr lang="en-US" sz="2400" b="1" dirty="0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sz="2400" b="1" dirty="0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en-US" sz="2400" b="1" dirty="0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triển</a:t>
            </a:r>
            <a:r>
              <a:rPr lang="en-US" sz="2400" b="1" dirty="0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khai</a:t>
            </a:r>
            <a:r>
              <a:rPr lang="en-US" sz="2400" b="1" dirty="0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2400" b="1" dirty="0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2400" b="1" dirty="0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400" b="1" dirty="0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dự</a:t>
            </a:r>
            <a:r>
              <a:rPr lang="en-US" sz="2400" b="1" dirty="0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án</a:t>
            </a:r>
            <a:r>
              <a:rPr lang="en-US" sz="2400" b="1" dirty="0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đầu</a:t>
            </a:r>
            <a:r>
              <a:rPr lang="en-US" sz="2400" b="1" dirty="0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tư</a:t>
            </a:r>
            <a:r>
              <a:rPr lang="en-US" sz="2400" b="1" dirty="0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b="1" dirty="0" err="1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gồm</a:t>
            </a:r>
            <a:r>
              <a:rPr lang="en-US" sz="2400" b="1" dirty="0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400" b="1" dirty="0" err="1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Chuỗi</a:t>
            </a:r>
            <a:r>
              <a:rPr lang="en-US" sz="2400" b="1" dirty="0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dự</a:t>
            </a:r>
            <a:r>
              <a:rPr lang="en-US" sz="2400" b="1" dirty="0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án</a:t>
            </a:r>
            <a:r>
              <a:rPr lang="en-US" sz="2400" b="1" dirty="0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Lô B; </a:t>
            </a:r>
            <a:r>
              <a:rPr lang="en-US" sz="2400" b="1" dirty="0" err="1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Chuỗi</a:t>
            </a:r>
            <a:r>
              <a:rPr lang="en-US" sz="2400" b="1" dirty="0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dự</a:t>
            </a:r>
            <a:r>
              <a:rPr lang="en-US" sz="2400" b="1" dirty="0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án</a:t>
            </a:r>
            <a:r>
              <a:rPr lang="en-US" sz="2400" b="1" dirty="0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</a:t>
            </a:r>
            <a:r>
              <a:rPr lang="en-US" sz="2400" b="1" dirty="0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Voi</a:t>
            </a:r>
            <a:r>
              <a:rPr lang="en-US" sz="2400" b="1" dirty="0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Xanh</a:t>
            </a:r>
            <a:r>
              <a:rPr lang="en-US" sz="2400" b="1" dirty="0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b="1" dirty="0" err="1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Chuỗi</a:t>
            </a:r>
            <a:r>
              <a:rPr lang="en-US" sz="2400" b="1" dirty="0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dự</a:t>
            </a:r>
            <a:r>
              <a:rPr lang="en-US" sz="2400" b="1" dirty="0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án</a:t>
            </a:r>
            <a:r>
              <a:rPr lang="en-US" sz="2400" b="1" dirty="0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LNG </a:t>
            </a:r>
            <a:r>
              <a:rPr lang="en-US" sz="2400" b="1" dirty="0" err="1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Sơn</a:t>
            </a:r>
            <a:r>
              <a:rPr lang="en-US" sz="2400" b="1" dirty="0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Mỹ</a:t>
            </a:r>
            <a:r>
              <a:rPr lang="en-US" sz="2400" b="1" dirty="0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en-US" sz="2400" b="1" dirty="0" err="1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Chuỗi</a:t>
            </a:r>
            <a:r>
              <a:rPr lang="en-US" sz="2400" b="1" dirty="0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dự</a:t>
            </a:r>
            <a:r>
              <a:rPr lang="en-US" sz="2400" b="1" dirty="0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án</a:t>
            </a:r>
            <a:r>
              <a:rPr lang="en-US" sz="2400" b="1" dirty="0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LNG </a:t>
            </a:r>
            <a:r>
              <a:rPr lang="en-US" sz="2400" b="1" dirty="0" err="1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Thị</a:t>
            </a:r>
            <a:r>
              <a:rPr lang="en-US" sz="2400" b="1" dirty="0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Vải</a:t>
            </a:r>
            <a:r>
              <a:rPr lang="en-US" sz="2400" b="1" dirty="0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en-US" sz="2400" b="1" dirty="0" err="1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dự</a:t>
            </a:r>
            <a:r>
              <a:rPr lang="en-US" sz="2400" b="1" dirty="0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án</a:t>
            </a:r>
            <a:r>
              <a:rPr lang="en-US" sz="2400" b="1" dirty="0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nâng</a:t>
            </a:r>
            <a:r>
              <a:rPr lang="en-US" sz="2400" b="1" dirty="0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cấp</a:t>
            </a:r>
            <a:r>
              <a:rPr lang="en-US" sz="2400" b="1" dirty="0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mở</a:t>
            </a:r>
            <a:r>
              <a:rPr lang="en-US" sz="2400" b="1" dirty="0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rộng</a:t>
            </a:r>
            <a:r>
              <a:rPr lang="en-US" sz="2400" b="1" dirty="0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sz="2400" b="1" dirty="0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máy</a:t>
            </a:r>
            <a:r>
              <a:rPr lang="en-US" sz="2400" b="1" dirty="0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lọc</a:t>
            </a:r>
            <a:r>
              <a:rPr lang="en-US" sz="2400" b="1" dirty="0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dầu</a:t>
            </a:r>
            <a:r>
              <a:rPr lang="en-US" sz="2400" b="1" dirty="0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Dung </a:t>
            </a:r>
            <a:r>
              <a:rPr lang="en-US" sz="2400" b="1" dirty="0" err="1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Quất</a:t>
            </a:r>
            <a:r>
              <a:rPr lang="en-US" sz="2400" b="1" dirty="0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b="1" dirty="0" err="1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dự</a:t>
            </a:r>
            <a:r>
              <a:rPr lang="en-US" sz="2400" b="1" dirty="0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án</a:t>
            </a:r>
            <a:r>
              <a:rPr lang="en-US" sz="2400" b="1" dirty="0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nhiệt</a:t>
            </a:r>
            <a:r>
              <a:rPr lang="en-US" sz="2400" b="1" dirty="0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điện</a:t>
            </a:r>
            <a:r>
              <a:rPr lang="en-US" sz="2400" b="1" dirty="0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Long </a:t>
            </a:r>
            <a:r>
              <a:rPr lang="en-US" sz="2400" b="1" dirty="0" err="1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Phú</a:t>
            </a:r>
            <a:r>
              <a:rPr lang="en-US" sz="2400" b="1" dirty="0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1.</a:t>
            </a:r>
            <a:r>
              <a:rPr lang="en-US" sz="3000" b="1" dirty="0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29791177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199E3130-918F-4B20-8BA1-46EDC2CD9A9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525" y="124372"/>
            <a:ext cx="848341" cy="739864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EDD58277-2FD3-47EB-A112-DCE86282CFE8}"/>
              </a:ext>
            </a:extLst>
          </p:cNvPr>
          <p:cNvSpPr txBox="1"/>
          <p:nvPr/>
        </p:nvSpPr>
        <p:spPr>
          <a:xfrm>
            <a:off x="0" y="994710"/>
            <a:ext cx="12192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marR="0" lvl="1" indent="0" algn="just" fontAlgn="auto" hangingPunc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None/>
              <a:tabLst>
                <a:tab pos="360045" algn="l"/>
                <a:tab pos="499110" algn="l"/>
                <a:tab pos="660400" algn="l"/>
              </a:tabLst>
            </a:pPr>
            <a:r>
              <a:rPr lang="en-US" sz="2800" b="1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II. CÁC KIẾN NGHỊ CỤ THỂ CỦA PVN</a:t>
            </a:r>
          </a:p>
        </p:txBody>
      </p:sp>
      <p:sp>
        <p:nvSpPr>
          <p:cNvPr id="9" name="Объект 2">
            <a:extLst>
              <a:ext uri="{FF2B5EF4-FFF2-40B4-BE49-F238E27FC236}">
                <a16:creationId xmlns:a16="http://schemas.microsoft.com/office/drawing/2014/main" id="{7C1A56D1-3AF7-41F5-A076-B0D2C3603AE8}"/>
              </a:ext>
            </a:extLst>
          </p:cNvPr>
          <p:cNvSpPr txBox="1">
            <a:spLocks/>
          </p:cNvSpPr>
          <p:nvPr/>
        </p:nvSpPr>
        <p:spPr>
          <a:xfrm>
            <a:off x="3044443" y="334304"/>
            <a:ext cx="6103113" cy="535531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>
            <a:lvl1pPr indent="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1">
                <a:solidFill>
                  <a:srgbClr val="002060"/>
                </a:solidFill>
                <a:latin typeface="Barlow" panose="00000500000000000000" pitchFamily="2" charset="0"/>
                <a:cs typeface="Arial" panose="020B060402020202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marL="0" indent="0" algn="ctr" eaLnBrk="0" fontAlgn="base" hangingPunct="0"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lang="en-US" sz="32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KIẾN NGHỊ</a:t>
            </a:r>
            <a:endParaRPr lang="vi-VN" sz="3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0B67E87-D09C-4547-833D-401E07616F92}"/>
              </a:ext>
            </a:extLst>
          </p:cNvPr>
          <p:cNvSpPr txBox="1"/>
          <p:nvPr/>
        </p:nvSpPr>
        <p:spPr>
          <a:xfrm>
            <a:off x="491841" y="4795897"/>
            <a:ext cx="11471747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1" algn="just" hangingPunct="0">
              <a:spcBef>
                <a:spcPts val="300"/>
              </a:spcBef>
              <a:spcAft>
                <a:spcPts val="300"/>
              </a:spcAft>
              <a:tabLst>
                <a:tab pos="360045" algn="l"/>
                <a:tab pos="499110" algn="l"/>
                <a:tab pos="660400" algn="l"/>
              </a:tabLst>
            </a:pPr>
            <a:r>
              <a:rPr lang="en-US" sz="2400" b="1" dirty="0" err="1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Ủng</a:t>
            </a:r>
            <a:r>
              <a:rPr lang="en-US" sz="2400" b="1" dirty="0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hộ</a:t>
            </a:r>
            <a:r>
              <a:rPr lang="en-US" sz="2400" b="1" dirty="0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mong</a:t>
            </a:r>
            <a:r>
              <a:rPr lang="en-US" sz="2400" b="1" dirty="0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muốn</a:t>
            </a:r>
            <a:r>
              <a:rPr lang="en-US" sz="2400" b="1" dirty="0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400" b="1" dirty="0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PVN </a:t>
            </a:r>
            <a:r>
              <a:rPr lang="en-US" sz="2400" b="1" dirty="0" err="1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2400" b="1" dirty="0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Đảng</a:t>
            </a:r>
            <a:r>
              <a:rPr lang="en-US" sz="2400" b="1" dirty="0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b="1" dirty="0" err="1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Chỉnh</a:t>
            </a:r>
            <a:r>
              <a:rPr lang="en-US" sz="2400" b="1" dirty="0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phủ</a:t>
            </a:r>
            <a:r>
              <a:rPr lang="en-US" sz="2400" b="1" dirty="0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400" b="1" dirty="0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cơ</a:t>
            </a:r>
            <a:r>
              <a:rPr lang="en-US" sz="2400" b="1" dirty="0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chế</a:t>
            </a:r>
            <a:r>
              <a:rPr lang="en-US" sz="2400" b="1" dirty="0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en-US" sz="2400" b="1" dirty="0" err="1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chính</a:t>
            </a:r>
            <a:r>
              <a:rPr lang="en-US" sz="2400" b="1" dirty="0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sách</a:t>
            </a:r>
            <a:r>
              <a:rPr lang="en-US" sz="2400" b="1" dirty="0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bảo</a:t>
            </a:r>
            <a:r>
              <a:rPr lang="en-US" sz="2400" b="1" dirty="0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vệ</a:t>
            </a:r>
            <a:r>
              <a:rPr lang="en-US" sz="2400" b="1" dirty="0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b="1" dirty="0" err="1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ghi</a:t>
            </a:r>
            <a:r>
              <a:rPr lang="en-US" sz="2400" b="1" dirty="0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r>
              <a:rPr lang="en-US" sz="2400" b="1" dirty="0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kết</a:t>
            </a:r>
            <a:r>
              <a:rPr lang="en-US" sz="2400" b="1" dirty="0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quả</a:t>
            </a:r>
            <a:r>
              <a:rPr lang="en-US" sz="2400" b="1" dirty="0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hoạt</a:t>
            </a:r>
            <a:r>
              <a:rPr lang="en-US" sz="2400" b="1" dirty="0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2400" b="1" dirty="0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400" b="1" dirty="0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400" b="1" dirty="0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cán</a:t>
            </a:r>
            <a:r>
              <a:rPr lang="en-US" sz="2400" b="1" dirty="0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bộ</a:t>
            </a:r>
            <a:r>
              <a:rPr lang="en-US" sz="2400" b="1" dirty="0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sz="2400" b="1" dirty="0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b="1" dirty="0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đang</a:t>
            </a:r>
            <a:r>
              <a:rPr lang="en-US" sz="2400" b="1" dirty="0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tham</a:t>
            </a:r>
            <a:r>
              <a:rPr lang="en-US" sz="2400" b="1" dirty="0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gia</a:t>
            </a:r>
            <a:r>
              <a:rPr lang="en-US" sz="2400" b="1" dirty="0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xử</a:t>
            </a:r>
            <a:r>
              <a:rPr lang="en-US" sz="2400" b="1" dirty="0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lý</a:t>
            </a:r>
            <a:r>
              <a:rPr lang="en-US" sz="2400" b="1" dirty="0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giải</a:t>
            </a:r>
            <a:r>
              <a:rPr lang="en-US" sz="2400" b="1" dirty="0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quyết</a:t>
            </a:r>
            <a:r>
              <a:rPr lang="en-US" sz="2400" b="1" dirty="0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400" b="1" dirty="0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vấn</a:t>
            </a:r>
            <a:r>
              <a:rPr lang="en-US" sz="2400" b="1" dirty="0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đề</a:t>
            </a:r>
            <a:r>
              <a:rPr lang="en-US" sz="2400" b="1" dirty="0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tồn</a:t>
            </a:r>
            <a:r>
              <a:rPr lang="en-US" sz="2400" b="1" dirty="0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đọng</a:t>
            </a:r>
            <a:r>
              <a:rPr lang="en-US" sz="2400" b="1" dirty="0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13" name="Arrow: Right 12">
            <a:extLst>
              <a:ext uri="{FF2B5EF4-FFF2-40B4-BE49-F238E27FC236}">
                <a16:creationId xmlns:a16="http://schemas.microsoft.com/office/drawing/2014/main" id="{AEBF79C6-8B78-4124-AD50-690AE28BB7D5}"/>
              </a:ext>
            </a:extLst>
          </p:cNvPr>
          <p:cNvSpPr/>
          <p:nvPr/>
        </p:nvSpPr>
        <p:spPr>
          <a:xfrm>
            <a:off x="324406" y="1904712"/>
            <a:ext cx="516577" cy="625598"/>
          </a:xfrm>
          <a:prstGeom prst="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</a:p>
        </p:txBody>
      </p:sp>
      <p:sp>
        <p:nvSpPr>
          <p:cNvPr id="14" name="Arrow: Right 13">
            <a:extLst>
              <a:ext uri="{FF2B5EF4-FFF2-40B4-BE49-F238E27FC236}">
                <a16:creationId xmlns:a16="http://schemas.microsoft.com/office/drawing/2014/main" id="{78ABC8D0-4F0D-468A-8206-E0182EB11DBF}"/>
              </a:ext>
            </a:extLst>
          </p:cNvPr>
          <p:cNvSpPr/>
          <p:nvPr/>
        </p:nvSpPr>
        <p:spPr>
          <a:xfrm>
            <a:off x="275847" y="3663206"/>
            <a:ext cx="516577" cy="625598"/>
          </a:xfrm>
          <a:prstGeom prst="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</a:p>
        </p:txBody>
      </p:sp>
      <p:sp>
        <p:nvSpPr>
          <p:cNvPr id="15" name="Arrow: Right 14">
            <a:extLst>
              <a:ext uri="{FF2B5EF4-FFF2-40B4-BE49-F238E27FC236}">
                <a16:creationId xmlns:a16="http://schemas.microsoft.com/office/drawing/2014/main" id="{1A8DEB43-E96E-456F-8D73-CB5B3D89DF9D}"/>
              </a:ext>
            </a:extLst>
          </p:cNvPr>
          <p:cNvSpPr/>
          <p:nvPr/>
        </p:nvSpPr>
        <p:spPr>
          <a:xfrm>
            <a:off x="228412" y="5136888"/>
            <a:ext cx="516577" cy="625598"/>
          </a:xfrm>
          <a:prstGeom prst="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1F2F79D6-8D5D-47D1-985D-A49A18F40B3B}"/>
              </a:ext>
            </a:extLst>
          </p:cNvPr>
          <p:cNvSpPr txBox="1"/>
          <p:nvPr/>
        </p:nvSpPr>
        <p:spPr>
          <a:xfrm>
            <a:off x="582694" y="1801591"/>
            <a:ext cx="10829202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1" algn="just" hangingPunct="0">
              <a:spcBef>
                <a:spcPts val="300"/>
              </a:spcBef>
              <a:spcAft>
                <a:spcPts val="300"/>
              </a:spcAft>
              <a:tabLst>
                <a:tab pos="360045" algn="l"/>
                <a:tab pos="499110" algn="l"/>
                <a:tab pos="660400" algn="l"/>
              </a:tabLst>
            </a:pPr>
            <a:r>
              <a:rPr lang="en-US" sz="2400" b="1" dirty="0" err="1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Ủng</a:t>
            </a:r>
            <a:r>
              <a:rPr lang="en-US" sz="2400" b="1" dirty="0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hộ</a:t>
            </a:r>
            <a:r>
              <a:rPr lang="en-US" sz="2400" b="1" dirty="0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chủ</a:t>
            </a:r>
            <a:r>
              <a:rPr lang="en-US" sz="2400" b="1" dirty="0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trương</a:t>
            </a:r>
            <a:r>
              <a:rPr lang="en-US" sz="2400" b="1" dirty="0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PVN</a:t>
            </a:r>
            <a:r>
              <a:rPr lang="en-US" sz="2400" b="1" dirty="0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2400" b="1" dirty="0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2400" b="1" dirty="0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400" b="1" dirty="0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dự</a:t>
            </a:r>
            <a:r>
              <a:rPr lang="en-US" sz="2400" b="1" dirty="0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án</a:t>
            </a:r>
            <a:r>
              <a:rPr lang="en-US" sz="2400" b="1" dirty="0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đang</a:t>
            </a:r>
            <a:r>
              <a:rPr lang="en-US" sz="2400" b="1" dirty="0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nghiên</a:t>
            </a:r>
            <a:r>
              <a:rPr lang="en-US" sz="2400" b="1" dirty="0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cứu</a:t>
            </a:r>
            <a:r>
              <a:rPr lang="en-US" sz="2400" b="1" dirty="0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chuẩn</a:t>
            </a:r>
            <a:r>
              <a:rPr lang="en-US" sz="2400" b="1" dirty="0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bị</a:t>
            </a:r>
            <a:r>
              <a:rPr lang="en-US" sz="2400" b="1" dirty="0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đầu</a:t>
            </a:r>
            <a:r>
              <a:rPr lang="en-US" sz="2400" b="1" dirty="0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tư</a:t>
            </a:r>
            <a:r>
              <a:rPr lang="en-US" sz="2400" b="1" dirty="0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400" b="1" dirty="0" err="1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Dự</a:t>
            </a:r>
            <a:r>
              <a:rPr lang="en-US" sz="2400" b="1" dirty="0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án</a:t>
            </a:r>
            <a:r>
              <a:rPr lang="en-US" sz="2400" b="1" dirty="0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tại</a:t>
            </a:r>
            <a:r>
              <a:rPr lang="en-US" sz="2400" b="1" dirty="0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khu</a:t>
            </a:r>
            <a:r>
              <a:rPr lang="en-US" sz="2400" b="1" dirty="0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sz="2400" b="1" dirty="0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nghiệp</a:t>
            </a:r>
            <a:r>
              <a:rPr lang="en-US" sz="2400" b="1" dirty="0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Dầu</a:t>
            </a:r>
            <a:r>
              <a:rPr lang="en-US" sz="2400" b="1" dirty="0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khí</a:t>
            </a:r>
            <a:r>
              <a:rPr lang="en-US" sz="2400" b="1" dirty="0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Long </a:t>
            </a:r>
            <a:r>
              <a:rPr lang="en-US" sz="2400" b="1" dirty="0" err="1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Sơn</a:t>
            </a:r>
            <a:r>
              <a:rPr lang="en-US" sz="2400" b="1" dirty="0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b="1" dirty="0" err="1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dự</a:t>
            </a:r>
            <a:r>
              <a:rPr lang="en-US" sz="2400" b="1" dirty="0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án</a:t>
            </a:r>
            <a:r>
              <a:rPr lang="en-US" sz="2400" b="1" dirty="0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tại</a:t>
            </a:r>
            <a:r>
              <a:rPr lang="en-US" sz="2400" b="1" dirty="0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khu</a:t>
            </a:r>
            <a:r>
              <a:rPr lang="en-US" sz="2400" b="1" dirty="0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sz="2400" b="1" dirty="0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nghiệp</a:t>
            </a:r>
            <a:r>
              <a:rPr lang="en-US" sz="2400" b="1" dirty="0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tỉnh</a:t>
            </a:r>
            <a:r>
              <a:rPr lang="en-US" sz="2400" b="1" dirty="0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Khánh</a:t>
            </a:r>
            <a:r>
              <a:rPr lang="en-US" sz="2400" b="1" dirty="0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Hòa</a:t>
            </a:r>
            <a:r>
              <a:rPr lang="en-US" sz="2400" b="1" dirty="0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43530410-100D-4BA3-A51A-91F6FD8A01FF}"/>
              </a:ext>
            </a:extLst>
          </p:cNvPr>
          <p:cNvSpPr txBox="1"/>
          <p:nvPr/>
        </p:nvSpPr>
        <p:spPr>
          <a:xfrm>
            <a:off x="534135" y="3490284"/>
            <a:ext cx="10967029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1" algn="just" hangingPunct="0">
              <a:spcBef>
                <a:spcPts val="300"/>
              </a:spcBef>
              <a:spcAft>
                <a:spcPts val="300"/>
              </a:spcAft>
              <a:tabLst>
                <a:tab pos="360045" algn="l"/>
                <a:tab pos="499110" algn="l"/>
                <a:tab pos="660400" algn="l"/>
              </a:tabLst>
            </a:pPr>
            <a:r>
              <a:rPr lang="en-US" sz="2400" b="1" dirty="0" err="1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400" b="1" dirty="0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khó</a:t>
            </a:r>
            <a:r>
              <a:rPr lang="en-US" sz="2400" b="1" dirty="0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khăn</a:t>
            </a:r>
            <a:r>
              <a:rPr lang="en-US" sz="2400" b="1" dirty="0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liên</a:t>
            </a:r>
            <a:r>
              <a:rPr lang="en-US" sz="2400" b="1" dirty="0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sz="2400" b="1" dirty="0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en-US" sz="2400" b="1" dirty="0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sz="2400" b="1" dirty="0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tác</a:t>
            </a:r>
            <a:r>
              <a:rPr lang="en-US" sz="2400" b="1" dirty="0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quản</a:t>
            </a:r>
            <a:r>
              <a:rPr lang="en-US" sz="2400" b="1" dirty="0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trị</a:t>
            </a:r>
            <a:r>
              <a:rPr lang="en-US" sz="2400" b="1" dirty="0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en-US" sz="2400" b="1" dirty="0" err="1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quản</a:t>
            </a:r>
            <a:r>
              <a:rPr lang="en-US" sz="2400" b="1" dirty="0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lý</a:t>
            </a:r>
            <a:r>
              <a:rPr lang="en-US" sz="2400" b="1" dirty="0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hoạt</a:t>
            </a:r>
            <a:r>
              <a:rPr lang="en-US" sz="2400" b="1" dirty="0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2400" b="1" dirty="0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400" b="1" dirty="0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sz="2400" b="1" dirty="0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ty TNHH </a:t>
            </a:r>
            <a:r>
              <a:rPr lang="en-US" sz="2400" b="1" dirty="0" err="1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Lọc</a:t>
            </a:r>
            <a:r>
              <a:rPr lang="en-US" sz="2400" b="1" dirty="0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hóa</a:t>
            </a:r>
            <a:r>
              <a:rPr lang="en-US" sz="2400" b="1" dirty="0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dầu</a:t>
            </a:r>
            <a:r>
              <a:rPr lang="en-US" sz="2400" b="1" dirty="0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Nghi </a:t>
            </a:r>
            <a:r>
              <a:rPr lang="en-US" sz="2400" b="1" dirty="0" err="1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Sơn</a:t>
            </a:r>
            <a:r>
              <a:rPr lang="en-US" sz="2400" b="1" dirty="0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62981233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Freeform 27">
            <a:extLst>
              <a:ext uri="{FF2B5EF4-FFF2-40B4-BE49-F238E27FC236}">
                <a16:creationId xmlns:a16="http://schemas.microsoft.com/office/drawing/2014/main" id="{34230EEC-3D53-EB4C-814C-B59023198354}"/>
              </a:ext>
            </a:extLst>
          </p:cNvPr>
          <p:cNvSpPr/>
          <p:nvPr/>
        </p:nvSpPr>
        <p:spPr>
          <a:xfrm>
            <a:off x="-2258096" y="8614"/>
            <a:ext cx="6676849" cy="6849386"/>
          </a:xfrm>
          <a:custGeom>
            <a:avLst/>
            <a:gdLst>
              <a:gd name="connsiteX0" fmla="*/ 0 w 9659145"/>
              <a:gd name="connsiteY0" fmla="*/ 0 h 9908748"/>
              <a:gd name="connsiteX1" fmla="*/ 7988768 w 9659145"/>
              <a:gd name="connsiteY1" fmla="*/ 0 h 9908748"/>
              <a:gd name="connsiteX2" fmla="*/ 9532397 w 9659145"/>
              <a:gd name="connsiteY2" fmla="*/ 4144878 h 9908748"/>
              <a:gd name="connsiteX3" fmla="*/ 9272600 w 9659145"/>
              <a:gd name="connsiteY3" fmla="*/ 6027930 h 9908748"/>
              <a:gd name="connsiteX4" fmla="*/ 6438645 w 9659145"/>
              <a:gd name="connsiteY4" fmla="*/ 9908748 h 9908748"/>
              <a:gd name="connsiteX5" fmla="*/ 0 w 9659145"/>
              <a:gd name="connsiteY5" fmla="*/ 9908748 h 9908748"/>
              <a:gd name="connsiteX6" fmla="*/ 0 w 9659145"/>
              <a:gd name="connsiteY6" fmla="*/ 0 h 99087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9659145" h="9908748">
                <a:moveTo>
                  <a:pt x="0" y="0"/>
                </a:moveTo>
                <a:lnTo>
                  <a:pt x="7988768" y="0"/>
                </a:lnTo>
                <a:lnTo>
                  <a:pt x="9532397" y="4144878"/>
                </a:lnTo>
                <a:cubicBezTo>
                  <a:pt x="9768380" y="4776891"/>
                  <a:pt x="9670956" y="5482495"/>
                  <a:pt x="9272600" y="6027930"/>
                </a:cubicBezTo>
                <a:lnTo>
                  <a:pt x="6438645" y="9908748"/>
                </a:lnTo>
                <a:lnTo>
                  <a:pt x="0" y="9908748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0">
                <a:schemeClr val="tx1">
                  <a:alpha val="50000"/>
                </a:schemeClr>
              </a:gs>
              <a:gs pos="50000">
                <a:schemeClr val="tx1">
                  <a:tint val="44500"/>
                  <a:satMod val="160000"/>
                  <a:alpha val="20000"/>
                </a:schemeClr>
              </a:gs>
              <a:gs pos="100000">
                <a:schemeClr val="tx1">
                  <a:tint val="23500"/>
                  <a:satMod val="160000"/>
                  <a:alpha val="0"/>
                </a:schemeClr>
              </a:gs>
            </a:gsLst>
            <a:lin ang="13500000" scaled="1"/>
            <a:tileRect/>
          </a:gradFill>
          <a:ln w="21638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latin typeface="Segoe UI" panose="020B0502040204020203" pitchFamily="34" charset="0"/>
            </a:endParaRP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EC75F719-529B-4DB2-8071-86A405EB25C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675" y="1776752"/>
            <a:ext cx="2023463" cy="1764726"/>
          </a:xfrm>
          <a:prstGeom prst="rect">
            <a:avLst/>
          </a:prstGeom>
        </p:spPr>
      </p:pic>
      <p:sp>
        <p:nvSpPr>
          <p:cNvPr id="21" name="TextBox 20"/>
          <p:cNvSpPr txBox="1"/>
          <p:nvPr/>
        </p:nvSpPr>
        <p:spPr>
          <a:xfrm>
            <a:off x="7015148" y="5477936"/>
            <a:ext cx="5020733" cy="100027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5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Address: 18 Lang Ha Street, Ba Dinh, Hanoi, Vietnam</a:t>
            </a:r>
            <a:br>
              <a:rPr lang="en-US" sz="15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15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Tel: (84-24) 38252526  | Fax: (84-24) 38265942</a:t>
            </a:r>
            <a:br>
              <a:rPr lang="en-US" sz="15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15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Website: </a:t>
            </a:r>
            <a:r>
              <a:rPr lang="en-US" sz="15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http://pvn.vn</a:t>
            </a:r>
            <a:r>
              <a:rPr lang="en-US" sz="1400" b="1" dirty="0">
                <a:solidFill>
                  <a:srgbClr val="EFDEAF">
                    <a:lumMod val="25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</a:p>
          <a:p>
            <a:pPr algn="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1400" b="1" dirty="0">
              <a:solidFill>
                <a:srgbClr val="EFDEAF">
                  <a:lumMod val="25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TextBox 16"/>
          <p:cNvSpPr txBox="1">
            <a:spLocks noChangeArrowheads="1"/>
          </p:cNvSpPr>
          <p:nvPr/>
        </p:nvSpPr>
        <p:spPr bwMode="auto">
          <a:xfrm>
            <a:off x="4859821" y="2659115"/>
            <a:ext cx="6902927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sz="4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TRÂN TRỌNG CẢM ƠN</a:t>
            </a:r>
          </a:p>
        </p:txBody>
      </p:sp>
    </p:spTree>
    <p:extLst>
      <p:ext uri="{BB962C8B-B14F-4D97-AF65-F5344CB8AC3E}">
        <p14:creationId xmlns:p14="http://schemas.microsoft.com/office/powerpoint/2010/main" val="14569817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Freeform 27">
            <a:extLst>
              <a:ext uri="{FF2B5EF4-FFF2-40B4-BE49-F238E27FC236}">
                <a16:creationId xmlns:a16="http://schemas.microsoft.com/office/drawing/2014/main" id="{34230EEC-3D53-EB4C-814C-B59023198354}"/>
              </a:ext>
            </a:extLst>
          </p:cNvPr>
          <p:cNvSpPr/>
          <p:nvPr/>
        </p:nvSpPr>
        <p:spPr>
          <a:xfrm>
            <a:off x="-2304077" y="8614"/>
            <a:ext cx="6676849" cy="6849386"/>
          </a:xfrm>
          <a:custGeom>
            <a:avLst/>
            <a:gdLst>
              <a:gd name="connsiteX0" fmla="*/ 0 w 9659145"/>
              <a:gd name="connsiteY0" fmla="*/ 0 h 9908748"/>
              <a:gd name="connsiteX1" fmla="*/ 7988768 w 9659145"/>
              <a:gd name="connsiteY1" fmla="*/ 0 h 9908748"/>
              <a:gd name="connsiteX2" fmla="*/ 9532397 w 9659145"/>
              <a:gd name="connsiteY2" fmla="*/ 4144878 h 9908748"/>
              <a:gd name="connsiteX3" fmla="*/ 9272600 w 9659145"/>
              <a:gd name="connsiteY3" fmla="*/ 6027930 h 9908748"/>
              <a:gd name="connsiteX4" fmla="*/ 6438645 w 9659145"/>
              <a:gd name="connsiteY4" fmla="*/ 9908748 h 9908748"/>
              <a:gd name="connsiteX5" fmla="*/ 0 w 9659145"/>
              <a:gd name="connsiteY5" fmla="*/ 9908748 h 9908748"/>
              <a:gd name="connsiteX6" fmla="*/ 0 w 9659145"/>
              <a:gd name="connsiteY6" fmla="*/ 0 h 99087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9659145" h="9908748">
                <a:moveTo>
                  <a:pt x="0" y="0"/>
                </a:moveTo>
                <a:lnTo>
                  <a:pt x="7988768" y="0"/>
                </a:lnTo>
                <a:lnTo>
                  <a:pt x="9532397" y="4144878"/>
                </a:lnTo>
                <a:cubicBezTo>
                  <a:pt x="9768380" y="4776891"/>
                  <a:pt x="9670956" y="5482495"/>
                  <a:pt x="9272600" y="6027930"/>
                </a:cubicBezTo>
                <a:lnTo>
                  <a:pt x="6438645" y="9908748"/>
                </a:lnTo>
                <a:lnTo>
                  <a:pt x="0" y="9908748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0">
                <a:schemeClr val="tx1">
                  <a:alpha val="50000"/>
                </a:schemeClr>
              </a:gs>
              <a:gs pos="50000">
                <a:schemeClr val="tx1">
                  <a:tint val="44500"/>
                  <a:satMod val="160000"/>
                  <a:alpha val="20000"/>
                </a:schemeClr>
              </a:gs>
              <a:gs pos="100000">
                <a:schemeClr val="tx1">
                  <a:tint val="23500"/>
                  <a:satMod val="160000"/>
                  <a:alpha val="0"/>
                </a:schemeClr>
              </a:gs>
            </a:gsLst>
            <a:lin ang="13500000" scaled="1"/>
            <a:tileRect/>
          </a:gradFill>
          <a:ln w="21638" cap="flat">
            <a:noFill/>
            <a:prstDash val="solid"/>
            <a:miter/>
          </a:ln>
        </p:spPr>
        <p:txBody>
          <a:bodyPr rtlCol="0" anchor="ctr"/>
          <a:lstStyle/>
          <a:p>
            <a:endParaRPr lang="en-US" sz="22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EC75F719-529B-4DB2-8071-86A405EB25C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785" y="1812360"/>
            <a:ext cx="2023463" cy="1764726"/>
          </a:xfrm>
          <a:prstGeom prst="rect">
            <a:avLst/>
          </a:prstGeom>
        </p:spPr>
      </p:pic>
      <p:sp>
        <p:nvSpPr>
          <p:cNvPr id="21" name="Объект 2">
            <a:extLst>
              <a:ext uri="{FF2B5EF4-FFF2-40B4-BE49-F238E27FC236}">
                <a16:creationId xmlns:a16="http://schemas.microsoft.com/office/drawing/2014/main" id="{713EDC7E-4006-4BBC-B36B-F454812A98C9}"/>
              </a:ext>
            </a:extLst>
          </p:cNvPr>
          <p:cNvSpPr txBox="1">
            <a:spLocks/>
          </p:cNvSpPr>
          <p:nvPr/>
        </p:nvSpPr>
        <p:spPr>
          <a:xfrm>
            <a:off x="4651655" y="3161233"/>
            <a:ext cx="7665720" cy="535531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>
            <a:lvl1pPr marL="27712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TỔNG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QUAN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PETROVIETNAM</a:t>
            </a:r>
            <a:endParaRPr lang="en-US" sz="3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140851E8-44BC-4AB4-9CFA-7E44AD2494E0}"/>
              </a:ext>
            </a:extLst>
          </p:cNvPr>
          <p:cNvSpPr/>
          <p:nvPr/>
        </p:nvSpPr>
        <p:spPr>
          <a:xfrm>
            <a:off x="4229638" y="3053866"/>
            <a:ext cx="830617" cy="797148"/>
          </a:xfrm>
          <a:prstGeom prst="ellipse">
            <a:avLst/>
          </a:prstGeom>
          <a:solidFill>
            <a:schemeClr val="bg1"/>
          </a:solidFill>
          <a:ln w="762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20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07C43575-D462-4529-894A-EE45BC7A2668}"/>
              </a:ext>
            </a:extLst>
          </p:cNvPr>
          <p:cNvSpPr/>
          <p:nvPr/>
        </p:nvSpPr>
        <p:spPr>
          <a:xfrm>
            <a:off x="3654922" y="3105834"/>
            <a:ext cx="199346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ea typeface="Segoe UI" panose="020B0502040204020203" pitchFamily="34" charset="0"/>
                <a:cs typeface="Times New Roman" panose="02020603050405020304" pitchFamily="18" charset="0"/>
              </a:rPr>
              <a:t>I</a:t>
            </a:r>
          </a:p>
        </p:txBody>
      </p:sp>
    </p:spTree>
    <p:extLst>
      <p:ext uri="{BB962C8B-B14F-4D97-AF65-F5344CB8AC3E}">
        <p14:creationId xmlns:p14="http://schemas.microsoft.com/office/powerpoint/2010/main" val="20171199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316620"/>
            <a:ext cx="12192000" cy="65568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785" y="62251"/>
            <a:ext cx="978206" cy="741723"/>
          </a:xfrm>
          <a:prstGeom prst="rect">
            <a:avLst/>
          </a:prstGeom>
        </p:spPr>
      </p:pic>
      <p:sp>
        <p:nvSpPr>
          <p:cNvPr id="26" name="Rectangle 25">
            <a:extLst>
              <a:ext uri="{FF2B5EF4-FFF2-40B4-BE49-F238E27FC236}">
                <a16:creationId xmlns:a16="http://schemas.microsoft.com/office/drawing/2014/main" id="{E8088B11-33B3-40F8-B3F6-54F22451E36F}"/>
              </a:ext>
            </a:extLst>
          </p:cNvPr>
          <p:cNvSpPr/>
          <p:nvPr/>
        </p:nvSpPr>
        <p:spPr>
          <a:xfrm>
            <a:off x="2769588" y="265333"/>
            <a:ext cx="665281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TỔNG</a:t>
            </a:r>
            <a:r>
              <a:rPr lang="en-US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QUAN </a:t>
            </a:r>
            <a:r>
              <a:rPr lang="en-US" sz="28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PETROVIETNAM</a:t>
            </a:r>
            <a:endParaRPr lang="en-US" sz="28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765E0C5-BC47-4752-9CF5-5837E39502DB}"/>
              </a:ext>
            </a:extLst>
          </p:cNvPr>
          <p:cNvSpPr txBox="1"/>
          <p:nvPr/>
        </p:nvSpPr>
        <p:spPr>
          <a:xfrm>
            <a:off x="312235" y="1089093"/>
            <a:ext cx="11418848" cy="53245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  <a:tabLst>
                <a:tab pos="270510" algn="l"/>
                <a:tab pos="723900" algn="l"/>
              </a:tabLst>
            </a:pPr>
            <a:r>
              <a:rPr lang="it-IT" sz="2000" dirty="0">
                <a:solidFill>
                  <a:srgbClr val="002B8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Tập đoàn Dầu khí Quốc gia Việt Nam với tiền thân là </a:t>
            </a:r>
            <a:r>
              <a:rPr lang="it-IT" sz="2000" b="1" dirty="0">
                <a:solidFill>
                  <a:srgbClr val="002B8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Đoàn thăm dò dầu lửa </a:t>
            </a:r>
            <a:r>
              <a:rPr lang="it-IT" sz="2000" b="1" dirty="0">
                <a:solidFill>
                  <a:srgbClr val="002B8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36 (27/11/1961)</a:t>
            </a:r>
            <a:r>
              <a:rPr lang="it-IT" sz="2000" dirty="0">
                <a:solidFill>
                  <a:srgbClr val="002B8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Tổng cục Dầu mỏ và Khí đốt Việt Nam, được thành lập ngày 3/9/1975</a:t>
            </a:r>
            <a:r>
              <a:rPr lang="vi-VN" sz="2000" dirty="0">
                <a:solidFill>
                  <a:srgbClr val="002B8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>
                <a:solidFill>
                  <a:srgbClr val="002B8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vi-VN" sz="2000" dirty="0">
                <a:solidFill>
                  <a:srgbClr val="002B8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ổng công ty Dầu mỏ và khí đốt Việt Nam (tháng 7/1990), </a:t>
            </a:r>
            <a:r>
              <a:rPr lang="it-IT" sz="2000" b="1" dirty="0">
                <a:solidFill>
                  <a:srgbClr val="002B8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ngày 29/8/2006 trở thành Tập đoàn Dầu khí Quốc gia Việt Nam (PVN</a:t>
            </a:r>
            <a:r>
              <a:rPr lang="it-IT" sz="2000" b="1" dirty="0">
                <a:solidFill>
                  <a:srgbClr val="002B8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it-IT" sz="2000" b="1" dirty="0">
                <a:solidFill>
                  <a:srgbClr val="002B8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342900" lvl="0" indent="-342900"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  <a:tabLst>
                <a:tab pos="270510" algn="l"/>
              </a:tabLst>
            </a:pPr>
            <a:r>
              <a:rPr lang="it-IT" sz="2000" spc="5" dirty="0">
                <a:solidFill>
                  <a:srgbClr val="002B8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Theo Nghị định 07 ngày 18/01/2018 của Chính phủ, n</a:t>
            </a:r>
            <a:r>
              <a:rPr lang="it-IT" sz="2000" spc="5" dirty="0">
                <a:solidFill>
                  <a:srgbClr val="002B8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gành</a:t>
            </a:r>
            <a:r>
              <a:rPr lang="en-US" sz="2000" spc="5" dirty="0">
                <a:solidFill>
                  <a:srgbClr val="002B8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spc="5" dirty="0" err="1">
                <a:solidFill>
                  <a:srgbClr val="002B8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nghề</a:t>
            </a:r>
            <a:r>
              <a:rPr lang="en-US" sz="2000" spc="5" dirty="0">
                <a:solidFill>
                  <a:srgbClr val="002B8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spc="5" dirty="0" err="1">
                <a:solidFill>
                  <a:srgbClr val="002B8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kinh</a:t>
            </a:r>
            <a:r>
              <a:rPr lang="en-US" sz="2000" spc="5" dirty="0">
                <a:solidFill>
                  <a:srgbClr val="002B8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spc="5" dirty="0" err="1">
                <a:solidFill>
                  <a:srgbClr val="002B8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doanh</a:t>
            </a:r>
            <a:r>
              <a:rPr lang="en-US" sz="2000" spc="5" dirty="0">
                <a:solidFill>
                  <a:srgbClr val="002B8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spc="5" dirty="0" err="1">
                <a:solidFill>
                  <a:srgbClr val="002B8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chính</a:t>
            </a:r>
            <a:r>
              <a:rPr lang="en-US" sz="2000" spc="5" dirty="0">
                <a:solidFill>
                  <a:srgbClr val="002B8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spc="5" dirty="0" err="1">
                <a:solidFill>
                  <a:srgbClr val="002B8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000" spc="5" dirty="0">
                <a:solidFill>
                  <a:srgbClr val="002B8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spc="5" dirty="0" err="1">
                <a:solidFill>
                  <a:srgbClr val="002B8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PVN</a:t>
            </a:r>
            <a:r>
              <a:rPr lang="en-US" sz="2000" spc="5" dirty="0">
                <a:solidFill>
                  <a:srgbClr val="002B8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spc="5" dirty="0" err="1">
                <a:solidFill>
                  <a:srgbClr val="002B8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gồm</a:t>
            </a:r>
            <a:r>
              <a:rPr lang="en-US" sz="2000" spc="5" dirty="0">
                <a:solidFill>
                  <a:srgbClr val="002B8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5 </a:t>
            </a:r>
            <a:r>
              <a:rPr lang="en-US" sz="2000" spc="5" dirty="0" err="1">
                <a:solidFill>
                  <a:srgbClr val="002B8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lĩnh</a:t>
            </a:r>
            <a:r>
              <a:rPr lang="en-US" sz="2000" spc="5" dirty="0">
                <a:solidFill>
                  <a:srgbClr val="002B8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spc="5" dirty="0" err="1">
                <a:solidFill>
                  <a:srgbClr val="002B8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vực</a:t>
            </a:r>
            <a:r>
              <a:rPr lang="en-US" sz="2000" spc="5" dirty="0">
                <a:solidFill>
                  <a:srgbClr val="002B8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000" spc="5" dirty="0">
                <a:solidFill>
                  <a:srgbClr val="002B8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gồm</a:t>
            </a:r>
            <a:r>
              <a:rPr lang="en-US" sz="2000" spc="5" dirty="0">
                <a:solidFill>
                  <a:srgbClr val="002B8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vi-VN" sz="2000" i="1" spc="5" dirty="0">
                <a:solidFill>
                  <a:srgbClr val="002B8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sz="2000" i="1" spc="5" dirty="0" err="1">
                <a:solidFill>
                  <a:srgbClr val="002B8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ìm</a:t>
            </a:r>
            <a:r>
              <a:rPr lang="en-US" sz="2000" i="1" spc="5" dirty="0">
                <a:solidFill>
                  <a:srgbClr val="002B8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spc="5" dirty="0" err="1">
                <a:solidFill>
                  <a:srgbClr val="002B8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kiếm</a:t>
            </a:r>
            <a:r>
              <a:rPr lang="en-US" sz="2000" i="1" spc="5" dirty="0">
                <a:solidFill>
                  <a:srgbClr val="002B8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spc="5" dirty="0" err="1">
                <a:solidFill>
                  <a:srgbClr val="002B8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thăm</a:t>
            </a:r>
            <a:r>
              <a:rPr lang="en-US" sz="2000" i="1" spc="5" dirty="0">
                <a:solidFill>
                  <a:srgbClr val="002B8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spc="5" dirty="0" err="1">
                <a:solidFill>
                  <a:srgbClr val="002B8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dò</a:t>
            </a:r>
            <a:r>
              <a:rPr lang="en-US" sz="2000" i="1" spc="5" dirty="0">
                <a:solidFill>
                  <a:srgbClr val="002B8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spc="5" dirty="0" err="1">
                <a:solidFill>
                  <a:srgbClr val="002B8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khai</a:t>
            </a:r>
            <a:r>
              <a:rPr lang="en-US" sz="2000" i="1" spc="5" dirty="0">
                <a:solidFill>
                  <a:srgbClr val="002B8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spc="5" dirty="0" err="1">
                <a:solidFill>
                  <a:srgbClr val="002B8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thác</a:t>
            </a:r>
            <a:r>
              <a:rPr lang="en-US" sz="2000" i="1" spc="5" dirty="0">
                <a:solidFill>
                  <a:srgbClr val="002B8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spc="5" dirty="0" err="1">
                <a:solidFill>
                  <a:srgbClr val="002B8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dầu</a:t>
            </a:r>
            <a:r>
              <a:rPr lang="en-US" sz="2000" i="1" spc="5" dirty="0">
                <a:solidFill>
                  <a:srgbClr val="002B8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spc="5" dirty="0" err="1">
                <a:solidFill>
                  <a:srgbClr val="002B8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khí</a:t>
            </a:r>
            <a:r>
              <a:rPr lang="vi-VN" sz="2000" i="1" spc="5" dirty="0">
                <a:solidFill>
                  <a:srgbClr val="002B8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en-US" sz="2000" i="1" spc="5" dirty="0" err="1">
                <a:solidFill>
                  <a:srgbClr val="002B8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Chế</a:t>
            </a:r>
            <a:r>
              <a:rPr lang="en-US" sz="2000" i="1" spc="5" dirty="0">
                <a:solidFill>
                  <a:srgbClr val="002B8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spc="5" dirty="0" err="1">
                <a:solidFill>
                  <a:srgbClr val="002B8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biến</a:t>
            </a:r>
            <a:r>
              <a:rPr lang="en-US" sz="2000" i="1" spc="5" dirty="0">
                <a:solidFill>
                  <a:srgbClr val="002B8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spc="5" dirty="0" err="1">
                <a:solidFill>
                  <a:srgbClr val="002B8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dầu</a:t>
            </a:r>
            <a:r>
              <a:rPr lang="en-US" sz="2000" i="1" spc="5" dirty="0">
                <a:solidFill>
                  <a:srgbClr val="002B8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spc="5" dirty="0" err="1">
                <a:solidFill>
                  <a:srgbClr val="002B8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khí</a:t>
            </a:r>
            <a:r>
              <a:rPr lang="vi-VN" sz="2000" i="1" spc="5" dirty="0">
                <a:solidFill>
                  <a:srgbClr val="002B8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en-US" sz="2000" i="1" spc="5" dirty="0" err="1">
                <a:solidFill>
                  <a:srgbClr val="002B8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sz="2000" i="1" spc="5" dirty="0">
                <a:solidFill>
                  <a:srgbClr val="002B8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spc="5" dirty="0" err="1">
                <a:solidFill>
                  <a:srgbClr val="002B8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nghiệp</a:t>
            </a:r>
            <a:r>
              <a:rPr lang="en-US" sz="2000" i="1" spc="5" dirty="0">
                <a:solidFill>
                  <a:srgbClr val="002B8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spc="5" dirty="0" err="1">
                <a:solidFill>
                  <a:srgbClr val="002B8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khí</a:t>
            </a:r>
            <a:r>
              <a:rPr lang="en-US" sz="2000" i="1" spc="5" dirty="0">
                <a:solidFill>
                  <a:srgbClr val="002B8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en-US" sz="2000" i="1" spc="5" dirty="0" err="1">
                <a:solidFill>
                  <a:srgbClr val="002B8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sz="2000" i="1" spc="5" dirty="0">
                <a:solidFill>
                  <a:srgbClr val="002B8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spc="5" dirty="0" err="1">
                <a:solidFill>
                  <a:srgbClr val="002B8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nghiệp</a:t>
            </a:r>
            <a:r>
              <a:rPr lang="en-US" sz="2000" i="1" spc="5" dirty="0">
                <a:solidFill>
                  <a:srgbClr val="002B8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spc="5" dirty="0" err="1">
                <a:solidFill>
                  <a:srgbClr val="002B8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điện</a:t>
            </a:r>
            <a:r>
              <a:rPr lang="en-US" sz="2000" i="1" spc="5" dirty="0">
                <a:solidFill>
                  <a:srgbClr val="002B8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spc="5" dirty="0" err="1">
                <a:solidFill>
                  <a:srgbClr val="002B8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000" i="1" spc="5" dirty="0">
                <a:solidFill>
                  <a:srgbClr val="002B8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spc="5" dirty="0" err="1">
                <a:solidFill>
                  <a:srgbClr val="002B8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dịch</a:t>
            </a:r>
            <a:r>
              <a:rPr lang="en-US" sz="2000" i="1" spc="5" dirty="0">
                <a:solidFill>
                  <a:srgbClr val="002B8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spc="5" dirty="0" err="1">
                <a:solidFill>
                  <a:srgbClr val="002B8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vụ</a:t>
            </a:r>
            <a:r>
              <a:rPr lang="en-US" sz="2000" i="1" spc="5" dirty="0">
                <a:solidFill>
                  <a:srgbClr val="002B8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spc="5" dirty="0" err="1">
                <a:solidFill>
                  <a:srgbClr val="002B8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dầu</a:t>
            </a:r>
            <a:r>
              <a:rPr lang="en-US" sz="2000" i="1" spc="5" dirty="0">
                <a:solidFill>
                  <a:srgbClr val="002B8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spc="5" dirty="0" err="1">
                <a:solidFill>
                  <a:srgbClr val="002B8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khí</a:t>
            </a:r>
            <a:r>
              <a:rPr lang="en-US" sz="2000" spc="5" dirty="0">
                <a:solidFill>
                  <a:srgbClr val="002B8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342900" lvl="0" indent="-342900"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  <a:tabLst>
                <a:tab pos="270510" algn="l"/>
              </a:tabLst>
            </a:pPr>
            <a:r>
              <a:rPr lang="en-US" sz="2000" spc="5" dirty="0" err="1">
                <a:solidFill>
                  <a:srgbClr val="002B8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Mô</a:t>
            </a:r>
            <a:r>
              <a:rPr lang="en-US" sz="2000" spc="5" dirty="0">
                <a:solidFill>
                  <a:srgbClr val="002B8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spc="5" dirty="0" err="1">
                <a:solidFill>
                  <a:srgbClr val="002B8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000" spc="5" dirty="0">
                <a:solidFill>
                  <a:srgbClr val="002B8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spc="5" dirty="0" err="1">
                <a:solidFill>
                  <a:srgbClr val="002B8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hoạt</a:t>
            </a:r>
            <a:r>
              <a:rPr lang="en-US" sz="2000" spc="5" dirty="0">
                <a:solidFill>
                  <a:srgbClr val="002B8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spc="5" dirty="0" err="1">
                <a:solidFill>
                  <a:srgbClr val="002B8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2000" spc="5" dirty="0">
                <a:solidFill>
                  <a:srgbClr val="002B8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spc="5" dirty="0" err="1">
                <a:solidFill>
                  <a:srgbClr val="002B8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PVN</a:t>
            </a:r>
            <a:r>
              <a:rPr lang="en-US" sz="2000" spc="5" dirty="0">
                <a:solidFill>
                  <a:srgbClr val="002B8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spc="5" dirty="0" err="1">
                <a:solidFill>
                  <a:srgbClr val="002B8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hoạt</a:t>
            </a:r>
            <a:r>
              <a:rPr lang="en-US" sz="2000" spc="5" dirty="0">
                <a:solidFill>
                  <a:srgbClr val="002B8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spc="5" dirty="0" err="1">
                <a:solidFill>
                  <a:srgbClr val="002B8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2000" spc="5" dirty="0">
                <a:solidFill>
                  <a:srgbClr val="002B8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spc="5" dirty="0" err="1">
                <a:solidFill>
                  <a:srgbClr val="002B8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theo</a:t>
            </a:r>
            <a:r>
              <a:rPr lang="en-US" sz="2000" spc="5" dirty="0">
                <a:solidFill>
                  <a:srgbClr val="002B8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spc="5" dirty="0" err="1">
                <a:solidFill>
                  <a:srgbClr val="002B8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mô</a:t>
            </a:r>
            <a:r>
              <a:rPr lang="en-US" sz="2000" spc="5" dirty="0">
                <a:solidFill>
                  <a:srgbClr val="002B8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spc="5" dirty="0" err="1">
                <a:solidFill>
                  <a:srgbClr val="002B8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000" spc="5" dirty="0">
                <a:solidFill>
                  <a:srgbClr val="002B8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spc="5" dirty="0" err="1">
                <a:solidFill>
                  <a:srgbClr val="002B8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sz="2000" spc="5" dirty="0">
                <a:solidFill>
                  <a:srgbClr val="002B8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ty </a:t>
            </a:r>
            <a:r>
              <a:rPr lang="en-US" sz="2000" spc="5" dirty="0" err="1">
                <a:solidFill>
                  <a:srgbClr val="002B8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Mẹ</a:t>
            </a:r>
            <a:r>
              <a:rPr lang="en-US" sz="2000" spc="5" dirty="0">
                <a:solidFill>
                  <a:srgbClr val="002B8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en-US" sz="2000" spc="5" dirty="0" err="1">
                <a:solidFill>
                  <a:srgbClr val="002B8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sz="2000" spc="5" dirty="0">
                <a:solidFill>
                  <a:srgbClr val="002B8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ty con:</a:t>
            </a:r>
          </a:p>
          <a:p>
            <a:pPr marL="342900" lvl="0" indent="3175" algn="just">
              <a:spcBef>
                <a:spcPts val="600"/>
              </a:spcBef>
              <a:spcAft>
                <a:spcPts val="600"/>
              </a:spcAft>
              <a:buFont typeface="Times New Roman" panose="02020603050405020304" pitchFamily="18" charset="0"/>
              <a:buChar char="+"/>
              <a:tabLst>
                <a:tab pos="623888" algn="l"/>
                <a:tab pos="747713" algn="l"/>
              </a:tabLst>
            </a:pPr>
            <a:r>
              <a:rPr lang="en-US" sz="2000" dirty="0">
                <a:solidFill>
                  <a:srgbClr val="002B8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B8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sz="2000" dirty="0">
                <a:solidFill>
                  <a:srgbClr val="002B8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2000" dirty="0">
                <a:solidFill>
                  <a:srgbClr val="002B8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ty Mẹ là: Tập đoàn Dầu khí Việt Nam (hình thức hoạt động là Công ty TNHH 1 TV);</a:t>
            </a:r>
            <a:endParaRPr lang="en-US" sz="2000" dirty="0">
              <a:solidFill>
                <a:srgbClr val="002B82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3175" algn="just">
              <a:spcBef>
                <a:spcPts val="600"/>
              </a:spcBef>
              <a:spcAft>
                <a:spcPts val="600"/>
              </a:spcAft>
              <a:buFont typeface="Times New Roman" panose="02020603050405020304" pitchFamily="18" charset="0"/>
              <a:buChar char="+"/>
              <a:tabLst>
                <a:tab pos="568325" algn="l"/>
              </a:tabLst>
            </a:pPr>
            <a:r>
              <a:rPr lang="it-IT" sz="2000" dirty="0">
                <a:solidFill>
                  <a:srgbClr val="002B8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2000" b="1" dirty="0">
                <a:solidFill>
                  <a:srgbClr val="002B8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03 đơn vị nghiên cứu khoa học, đào tạo</a:t>
            </a:r>
            <a:r>
              <a:rPr lang="it-IT" sz="2000" dirty="0">
                <a:solidFill>
                  <a:srgbClr val="002B8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en-US" sz="2000" dirty="0">
              <a:solidFill>
                <a:srgbClr val="002B82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3175" algn="just">
              <a:spcBef>
                <a:spcPts val="600"/>
              </a:spcBef>
              <a:spcAft>
                <a:spcPts val="600"/>
              </a:spcAft>
              <a:buFont typeface="Times New Roman" panose="02020603050405020304" pitchFamily="18" charset="0"/>
              <a:buChar char="+"/>
              <a:tabLst>
                <a:tab pos="568325" algn="l"/>
              </a:tabLst>
            </a:pPr>
            <a:r>
              <a:rPr lang="it-IT" sz="2000" dirty="0">
                <a:solidFill>
                  <a:srgbClr val="002B8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2000" b="1" dirty="0">
                <a:solidFill>
                  <a:srgbClr val="002B8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28 công ty con, công ty liên kết </a:t>
            </a:r>
            <a:r>
              <a:rPr lang="it-IT" sz="2000" dirty="0">
                <a:solidFill>
                  <a:srgbClr val="002B8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(trong đó: 16 công ty con và 12 công ty liên doanh, liên kết).</a:t>
            </a:r>
            <a:endParaRPr lang="en-US" sz="2000" dirty="0">
              <a:solidFill>
                <a:srgbClr val="002B82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  <a:tabLst>
                <a:tab pos="270510" algn="l"/>
              </a:tabLst>
            </a:pPr>
            <a:r>
              <a:rPr lang="en-US" sz="2000" spc="5" dirty="0" err="1">
                <a:solidFill>
                  <a:srgbClr val="002B8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Tổng</a:t>
            </a:r>
            <a:r>
              <a:rPr lang="en-US" sz="2000" spc="5" dirty="0">
                <a:solidFill>
                  <a:srgbClr val="002B8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spc="5" dirty="0" err="1">
                <a:solidFill>
                  <a:srgbClr val="002B8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tài</a:t>
            </a:r>
            <a:r>
              <a:rPr lang="en-US" sz="2000" spc="5" dirty="0">
                <a:solidFill>
                  <a:srgbClr val="002B8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spc="5" dirty="0" err="1">
                <a:solidFill>
                  <a:srgbClr val="002B8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r>
              <a:rPr lang="en-US" sz="2000" spc="5" dirty="0">
                <a:solidFill>
                  <a:srgbClr val="002B8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spc="5" dirty="0" err="1">
                <a:solidFill>
                  <a:srgbClr val="002B8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en-US" sz="2000" spc="5" dirty="0">
                <a:solidFill>
                  <a:srgbClr val="002B8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spc="5" dirty="0">
                <a:solidFill>
                  <a:srgbClr val="002B8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31/12/2021 </a:t>
            </a:r>
            <a:r>
              <a:rPr lang="en-US" sz="2000" b="1" spc="5" dirty="0" err="1">
                <a:solidFill>
                  <a:srgbClr val="002B8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000" b="1" spc="5" dirty="0">
                <a:solidFill>
                  <a:srgbClr val="002B8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877,5 </a:t>
            </a:r>
            <a:r>
              <a:rPr lang="en-US" sz="2000" b="1" spc="5" dirty="0" err="1">
                <a:solidFill>
                  <a:srgbClr val="002B8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nghìn</a:t>
            </a:r>
            <a:r>
              <a:rPr lang="en-US" sz="2000" b="1" spc="5" dirty="0">
                <a:solidFill>
                  <a:srgbClr val="002B8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spc="5" dirty="0" err="1">
                <a:solidFill>
                  <a:srgbClr val="002B8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tỷ</a:t>
            </a:r>
            <a:r>
              <a:rPr lang="en-US" sz="2000" b="1" spc="5" dirty="0">
                <a:solidFill>
                  <a:srgbClr val="002B8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spc="5" dirty="0" err="1">
                <a:solidFill>
                  <a:srgbClr val="002B8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đồng</a:t>
            </a:r>
            <a:r>
              <a:rPr lang="en-US" sz="2000" b="1" spc="5" dirty="0">
                <a:solidFill>
                  <a:srgbClr val="002B8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pt-BR" altLang="en-US" sz="2000" b="1" dirty="0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≈ 40 tỷ USD)</a:t>
            </a:r>
            <a:r>
              <a:rPr lang="en-US" sz="2000" b="1" spc="5" dirty="0">
                <a:solidFill>
                  <a:srgbClr val="002B8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	</a:t>
            </a:r>
            <a:r>
              <a:rPr lang="en-US" sz="2000" spc="5" dirty="0">
                <a:solidFill>
                  <a:srgbClr val="002B8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  </a:t>
            </a:r>
          </a:p>
          <a:p>
            <a:pPr marL="342900" lvl="0" indent="-342900"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  <a:tabLst>
                <a:tab pos="270510" algn="l"/>
              </a:tabLst>
            </a:pPr>
            <a:r>
              <a:rPr lang="en-US" sz="2000" spc="5" dirty="0" err="1">
                <a:solidFill>
                  <a:srgbClr val="002B8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Nguồn</a:t>
            </a:r>
            <a:r>
              <a:rPr lang="en-US" sz="2000" spc="5" dirty="0">
                <a:solidFill>
                  <a:srgbClr val="002B8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spc="5" dirty="0" err="1">
                <a:solidFill>
                  <a:srgbClr val="002B8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vốn</a:t>
            </a:r>
            <a:r>
              <a:rPr lang="en-US" sz="2000" spc="5" dirty="0">
                <a:solidFill>
                  <a:srgbClr val="002B8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spc="5" dirty="0" err="1">
                <a:solidFill>
                  <a:srgbClr val="002B8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chủ</a:t>
            </a:r>
            <a:r>
              <a:rPr lang="en-US" sz="2000" spc="5" dirty="0">
                <a:solidFill>
                  <a:srgbClr val="002B8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spc="5" dirty="0" err="1">
                <a:solidFill>
                  <a:srgbClr val="002B8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hữu</a:t>
            </a:r>
            <a:r>
              <a:rPr lang="en-US" sz="2000" spc="5" dirty="0">
                <a:solidFill>
                  <a:srgbClr val="002B8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spc="5" dirty="0" err="1">
                <a:solidFill>
                  <a:srgbClr val="002B8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en-US" sz="2000" spc="5" dirty="0">
                <a:solidFill>
                  <a:srgbClr val="002B8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spc="5" dirty="0">
                <a:solidFill>
                  <a:srgbClr val="002B8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31/12/2021 </a:t>
            </a:r>
            <a:r>
              <a:rPr lang="en-US" sz="2000" b="1" spc="5" dirty="0" err="1">
                <a:solidFill>
                  <a:srgbClr val="002B8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000" b="1" spc="5" dirty="0">
                <a:solidFill>
                  <a:srgbClr val="002B8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spc="5" dirty="0">
                <a:solidFill>
                  <a:srgbClr val="002B8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488,1 </a:t>
            </a:r>
            <a:r>
              <a:rPr lang="en-US" sz="2000" b="1" spc="5" dirty="0" err="1">
                <a:solidFill>
                  <a:srgbClr val="002B8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nghìn</a:t>
            </a:r>
            <a:r>
              <a:rPr lang="en-US" sz="2000" b="1" spc="5" dirty="0">
                <a:solidFill>
                  <a:srgbClr val="002B8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spc="5" dirty="0" err="1">
                <a:solidFill>
                  <a:srgbClr val="002B8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tỷ</a:t>
            </a:r>
            <a:r>
              <a:rPr lang="en-US" sz="2000" b="1" spc="5" dirty="0">
                <a:solidFill>
                  <a:srgbClr val="002B8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spc="5" dirty="0" err="1">
                <a:solidFill>
                  <a:srgbClr val="002B8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đồng</a:t>
            </a:r>
            <a:r>
              <a:rPr lang="en-US" sz="2000" b="1" spc="5" dirty="0">
                <a:solidFill>
                  <a:srgbClr val="002B8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pt-BR" altLang="en-US" sz="2000" b="1" dirty="0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≈ 21 tỷ USD)</a:t>
            </a:r>
            <a:r>
              <a:rPr lang="en-US" sz="2000" spc="5" dirty="0">
                <a:solidFill>
                  <a:srgbClr val="002B8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285750" indent="-285750"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US" sz="2000" dirty="0" err="1">
                <a:solidFill>
                  <a:srgbClr val="002B8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000" dirty="0">
                <a:solidFill>
                  <a:srgbClr val="002B8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B8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lượng</a:t>
            </a:r>
            <a:r>
              <a:rPr lang="en-US" sz="2000" dirty="0">
                <a:solidFill>
                  <a:srgbClr val="002B8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B8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lao</a:t>
            </a:r>
            <a:r>
              <a:rPr lang="en-US" sz="2000" dirty="0">
                <a:solidFill>
                  <a:srgbClr val="002B8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B8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2000" dirty="0">
                <a:solidFill>
                  <a:srgbClr val="002B8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2B8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en-US" sz="2000" b="1" dirty="0">
                <a:solidFill>
                  <a:srgbClr val="002B8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31/12/2021 </a:t>
            </a:r>
            <a:r>
              <a:rPr lang="en-US" sz="2000" b="1" dirty="0" err="1">
                <a:solidFill>
                  <a:srgbClr val="002B8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000" b="1" dirty="0">
                <a:solidFill>
                  <a:srgbClr val="002B8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2B8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gần</a:t>
            </a:r>
            <a:r>
              <a:rPr lang="en-US" sz="2000" b="1" dirty="0">
                <a:solidFill>
                  <a:srgbClr val="002B8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60 </a:t>
            </a:r>
            <a:r>
              <a:rPr lang="en-US" sz="2000" b="1" dirty="0" err="1">
                <a:solidFill>
                  <a:srgbClr val="002B8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nghìn</a:t>
            </a:r>
            <a:r>
              <a:rPr lang="en-US" sz="2000" b="1" dirty="0">
                <a:solidFill>
                  <a:srgbClr val="002B8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000" b="1" dirty="0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1145943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785" y="62251"/>
            <a:ext cx="978206" cy="741723"/>
          </a:xfrm>
          <a:prstGeom prst="rect">
            <a:avLst/>
          </a:prstGeom>
        </p:spPr>
      </p:pic>
      <p:sp>
        <p:nvSpPr>
          <p:cNvPr id="26" name="Rectangle 25">
            <a:extLst>
              <a:ext uri="{FF2B5EF4-FFF2-40B4-BE49-F238E27FC236}">
                <a16:creationId xmlns:a16="http://schemas.microsoft.com/office/drawing/2014/main" id="{E8088B11-33B3-40F8-B3F6-54F22451E36F}"/>
              </a:ext>
            </a:extLst>
          </p:cNvPr>
          <p:cNvSpPr/>
          <p:nvPr/>
        </p:nvSpPr>
        <p:spPr>
          <a:xfrm>
            <a:off x="2769591" y="171502"/>
            <a:ext cx="665281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TỔNG</a:t>
            </a:r>
            <a:r>
              <a:rPr lang="en-US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QUAN </a:t>
            </a:r>
            <a:r>
              <a:rPr lang="en-US" sz="28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PETROVIETNAM</a:t>
            </a:r>
            <a:endParaRPr lang="en-US" sz="28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765E0C5-BC47-4752-9CF5-5837E39502DB}"/>
              </a:ext>
            </a:extLst>
          </p:cNvPr>
          <p:cNvSpPr txBox="1"/>
          <p:nvPr/>
        </p:nvSpPr>
        <p:spPr>
          <a:xfrm>
            <a:off x="175075" y="1041293"/>
            <a:ext cx="11418848" cy="58169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0" indent="-342900" algn="just">
              <a:spcBef>
                <a:spcPts val="1800"/>
              </a:spcBef>
              <a:spcAft>
                <a:spcPts val="1200"/>
              </a:spcAft>
              <a:buFont typeface="Wingdings" panose="05000000000000000000" pitchFamily="2" charset="2"/>
              <a:buChar char="Ø"/>
              <a:tabLst>
                <a:tab pos="270510" algn="l"/>
              </a:tabLst>
            </a:pPr>
            <a:r>
              <a:rPr lang="en-US" sz="2400" spc="5" dirty="0" err="1">
                <a:solidFill>
                  <a:srgbClr val="002B8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LĨNH</a:t>
            </a:r>
            <a:r>
              <a:rPr lang="en-US" sz="2400" spc="5" dirty="0">
                <a:solidFill>
                  <a:srgbClr val="002B8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spc="5" dirty="0" err="1">
                <a:solidFill>
                  <a:srgbClr val="002B8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VỰC</a:t>
            </a:r>
            <a:r>
              <a:rPr lang="en-US" sz="2400" spc="5" dirty="0">
                <a:solidFill>
                  <a:srgbClr val="002B8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spc="5" dirty="0" err="1">
                <a:solidFill>
                  <a:srgbClr val="002B8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sz="2400" spc="5" dirty="0">
                <a:solidFill>
                  <a:srgbClr val="002B8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spc="5" dirty="0" err="1">
                <a:solidFill>
                  <a:srgbClr val="002B8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KIẾM</a:t>
            </a:r>
            <a:r>
              <a:rPr lang="en-US" sz="2400" spc="5" dirty="0">
                <a:solidFill>
                  <a:srgbClr val="002B8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spc="5" dirty="0" err="1">
                <a:solidFill>
                  <a:srgbClr val="002B8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THĂM</a:t>
            </a:r>
            <a:r>
              <a:rPr lang="en-US" sz="2400" spc="5" dirty="0">
                <a:solidFill>
                  <a:srgbClr val="002B8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spc="5" dirty="0" err="1">
                <a:solidFill>
                  <a:srgbClr val="002B8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DÒ</a:t>
            </a:r>
            <a:r>
              <a:rPr lang="en-US" sz="2400" spc="5" dirty="0">
                <a:solidFill>
                  <a:srgbClr val="002B8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spc="5" dirty="0" err="1">
                <a:solidFill>
                  <a:srgbClr val="002B8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DẦU</a:t>
            </a:r>
            <a:r>
              <a:rPr lang="en-US" sz="2400" spc="5" dirty="0">
                <a:solidFill>
                  <a:srgbClr val="002B8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spc="5" dirty="0" err="1">
                <a:solidFill>
                  <a:srgbClr val="002B8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KHÍ</a:t>
            </a:r>
            <a:r>
              <a:rPr lang="en-US" sz="2400" spc="5" dirty="0">
                <a:solidFill>
                  <a:srgbClr val="002B8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400" spc="5" dirty="0" err="1">
                <a:solidFill>
                  <a:srgbClr val="002B8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</a:t>
            </a:r>
            <a:r>
              <a:rPr lang="en-US" sz="2400" dirty="0" err="1">
                <a:solidFill>
                  <a:srgbClr val="002B8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ã</a:t>
            </a:r>
            <a:r>
              <a:rPr lang="en-US" sz="2400" dirty="0">
                <a:solidFill>
                  <a:srgbClr val="002B8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B8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xác</a:t>
            </a:r>
            <a:r>
              <a:rPr lang="en-US" sz="2400" dirty="0">
                <a:solidFill>
                  <a:srgbClr val="002B8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B8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định</a:t>
            </a:r>
            <a:r>
              <a:rPr lang="en-US" sz="2400" dirty="0">
                <a:solidFill>
                  <a:srgbClr val="002B8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B8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được</a:t>
            </a:r>
            <a:r>
              <a:rPr lang="en-US" sz="2400" dirty="0">
                <a:solidFill>
                  <a:srgbClr val="002B8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B8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trữ</a:t>
            </a:r>
            <a:r>
              <a:rPr lang="en-US" sz="2400" dirty="0">
                <a:solidFill>
                  <a:srgbClr val="002B8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B8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lượng</a:t>
            </a:r>
            <a:r>
              <a:rPr lang="en-US" sz="2400" dirty="0">
                <a:solidFill>
                  <a:srgbClr val="002B8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B8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dầu</a:t>
            </a:r>
            <a:r>
              <a:rPr lang="en-US" sz="2400" dirty="0">
                <a:solidFill>
                  <a:srgbClr val="002B8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B8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khí</a:t>
            </a:r>
            <a:r>
              <a:rPr lang="en-US" sz="2400" dirty="0">
                <a:solidFill>
                  <a:srgbClr val="002B8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B8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có</a:t>
            </a:r>
            <a:r>
              <a:rPr lang="en-US" sz="2400" dirty="0">
                <a:solidFill>
                  <a:srgbClr val="002B8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B8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thể</a:t>
            </a:r>
            <a:r>
              <a:rPr lang="en-US" sz="2400" dirty="0">
                <a:solidFill>
                  <a:srgbClr val="002B8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B8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thu</a:t>
            </a:r>
            <a:r>
              <a:rPr lang="en-US" sz="2400" dirty="0">
                <a:solidFill>
                  <a:srgbClr val="002B8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B8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hồi</a:t>
            </a:r>
            <a:r>
              <a:rPr lang="en-US" sz="2400" dirty="0">
                <a:solidFill>
                  <a:srgbClr val="002B8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B8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khoảng</a:t>
            </a:r>
            <a:r>
              <a:rPr lang="en-US" sz="2400" b="1" dirty="0">
                <a:solidFill>
                  <a:srgbClr val="002B8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1,5 </a:t>
            </a:r>
            <a:r>
              <a:rPr lang="en-US" sz="2400" b="1" dirty="0" err="1">
                <a:solidFill>
                  <a:srgbClr val="002B8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tỷ</a:t>
            </a:r>
            <a:r>
              <a:rPr lang="en-US" sz="2400" b="1" dirty="0">
                <a:solidFill>
                  <a:srgbClr val="002B8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m</a:t>
            </a:r>
            <a:r>
              <a:rPr lang="en-US" sz="2400" b="1" baseline="30000" dirty="0">
                <a:solidFill>
                  <a:srgbClr val="002B8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3</a:t>
            </a:r>
            <a:r>
              <a:rPr lang="en-US" sz="2400" b="1" dirty="0">
                <a:solidFill>
                  <a:srgbClr val="002B8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B8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quy</a:t>
            </a:r>
            <a:r>
              <a:rPr lang="en-US" sz="2400" b="1" dirty="0">
                <a:solidFill>
                  <a:srgbClr val="002B8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B8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dầu</a:t>
            </a:r>
            <a:r>
              <a:rPr lang="en-US" sz="2400" dirty="0">
                <a:solidFill>
                  <a:srgbClr val="002B8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r>
              <a:rPr lang="en-US" sz="2400" dirty="0">
                <a:solidFill>
                  <a:srgbClr val="002B82"/>
                </a:solidFill>
                <a:latin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B82"/>
                </a:solidFill>
                <a:latin typeface="Times New Roman" panose="02020603050405020304" pitchFamily="18" charset="0"/>
              </a:rPr>
              <a:t>Khai</a:t>
            </a:r>
            <a:r>
              <a:rPr lang="en-US" sz="2400" dirty="0">
                <a:solidFill>
                  <a:srgbClr val="002B82"/>
                </a:solidFill>
                <a:latin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B82"/>
                </a:solidFill>
                <a:latin typeface="Times New Roman" panose="02020603050405020304" pitchFamily="18" charset="0"/>
              </a:rPr>
              <a:t>thác</a:t>
            </a:r>
            <a:r>
              <a:rPr lang="en-US" sz="2400" dirty="0">
                <a:solidFill>
                  <a:srgbClr val="002B82"/>
                </a:solidFill>
                <a:latin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B82"/>
                </a:solidFill>
                <a:latin typeface="Times New Roman" panose="02020603050405020304" pitchFamily="18" charset="0"/>
              </a:rPr>
              <a:t>dầu</a:t>
            </a:r>
            <a:r>
              <a:rPr lang="en-US" sz="2400" dirty="0">
                <a:solidFill>
                  <a:srgbClr val="002B82"/>
                </a:solidFill>
                <a:latin typeface="Times New Roman" panose="02020603050405020304" pitchFamily="18" charset="0"/>
              </a:rPr>
              <a:t> ở </a:t>
            </a:r>
            <a:r>
              <a:rPr lang="en-US" sz="2400" dirty="0" err="1">
                <a:solidFill>
                  <a:srgbClr val="002B82"/>
                </a:solidFill>
                <a:latin typeface="Times New Roman" panose="02020603050405020304" pitchFamily="18" charset="0"/>
              </a:rPr>
              <a:t>trong</a:t>
            </a:r>
            <a:r>
              <a:rPr lang="en-US" sz="2400" dirty="0">
                <a:solidFill>
                  <a:srgbClr val="002B82"/>
                </a:solidFill>
                <a:latin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B82"/>
                </a:solidFill>
                <a:latin typeface="Times New Roman" panose="02020603050405020304" pitchFamily="18" charset="0"/>
              </a:rPr>
              <a:t>nước</a:t>
            </a:r>
            <a:r>
              <a:rPr lang="en-US" sz="2400" dirty="0">
                <a:solidFill>
                  <a:srgbClr val="002B82"/>
                </a:solidFill>
                <a:latin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B82"/>
                </a:solidFill>
                <a:latin typeface="Times New Roman" panose="02020603050405020304" pitchFamily="18" charset="0"/>
              </a:rPr>
              <a:t>từ</a:t>
            </a:r>
            <a:r>
              <a:rPr lang="en-US" sz="2400" dirty="0">
                <a:solidFill>
                  <a:srgbClr val="002B82"/>
                </a:solidFill>
                <a:latin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B82"/>
                </a:solidFill>
                <a:latin typeface="Times New Roman" panose="02020603050405020304" pitchFamily="18" charset="0"/>
              </a:rPr>
              <a:t>khi</a:t>
            </a:r>
            <a:r>
              <a:rPr lang="en-US" sz="2400" dirty="0">
                <a:solidFill>
                  <a:srgbClr val="002B82"/>
                </a:solidFill>
                <a:latin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B82"/>
                </a:solidFill>
                <a:latin typeface="Times New Roman" panose="02020603050405020304" pitchFamily="18" charset="0"/>
              </a:rPr>
              <a:t>khai</a:t>
            </a:r>
            <a:r>
              <a:rPr lang="en-US" sz="2400" dirty="0">
                <a:solidFill>
                  <a:srgbClr val="002B82"/>
                </a:solidFill>
                <a:latin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B82"/>
                </a:solidFill>
                <a:latin typeface="Times New Roman" panose="02020603050405020304" pitchFamily="18" charset="0"/>
              </a:rPr>
              <a:t>thác</a:t>
            </a:r>
            <a:r>
              <a:rPr lang="en-US" sz="2400" dirty="0">
                <a:solidFill>
                  <a:srgbClr val="002B82"/>
                </a:solidFill>
                <a:latin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B82"/>
                </a:solidFill>
                <a:latin typeface="Times New Roman" panose="02020603050405020304" pitchFamily="18" charset="0"/>
              </a:rPr>
              <a:t>tấn</a:t>
            </a:r>
            <a:r>
              <a:rPr lang="en-US" sz="2400" dirty="0">
                <a:solidFill>
                  <a:srgbClr val="002B82"/>
                </a:solidFill>
                <a:latin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B82"/>
                </a:solidFill>
                <a:latin typeface="Times New Roman" panose="02020603050405020304" pitchFamily="18" charset="0"/>
              </a:rPr>
              <a:t>dầu</a:t>
            </a:r>
            <a:r>
              <a:rPr lang="en-US" sz="2400" dirty="0">
                <a:solidFill>
                  <a:srgbClr val="002B82"/>
                </a:solidFill>
                <a:latin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B82"/>
                </a:solidFill>
                <a:latin typeface="Times New Roman" panose="02020603050405020304" pitchFamily="18" charset="0"/>
              </a:rPr>
              <a:t>đầu</a:t>
            </a:r>
            <a:r>
              <a:rPr lang="en-US" sz="2400" dirty="0">
                <a:solidFill>
                  <a:srgbClr val="002B82"/>
                </a:solidFill>
                <a:latin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B82"/>
                </a:solidFill>
                <a:latin typeface="Times New Roman" panose="02020603050405020304" pitchFamily="18" charset="0"/>
              </a:rPr>
              <a:t>tiên</a:t>
            </a:r>
            <a:r>
              <a:rPr lang="en-US" sz="2400" dirty="0">
                <a:solidFill>
                  <a:srgbClr val="002B82"/>
                </a:solidFill>
                <a:latin typeface="Times New Roman" panose="02020603050405020304" pitchFamily="18" charset="0"/>
              </a:rPr>
              <a:t> (26/6/1986) </a:t>
            </a:r>
            <a:r>
              <a:rPr lang="en-US" sz="2400" dirty="0" err="1">
                <a:solidFill>
                  <a:srgbClr val="002B82"/>
                </a:solidFill>
                <a:latin typeface="Times New Roman" panose="02020603050405020304" pitchFamily="18" charset="0"/>
              </a:rPr>
              <a:t>đến</a:t>
            </a:r>
            <a:r>
              <a:rPr lang="en-US" sz="2400" dirty="0">
                <a:solidFill>
                  <a:srgbClr val="002B82"/>
                </a:solidFill>
                <a:latin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B82"/>
                </a:solidFill>
                <a:latin typeface="Times New Roman" panose="02020603050405020304" pitchFamily="18" charset="0"/>
              </a:rPr>
              <a:t>hết</a:t>
            </a:r>
            <a:r>
              <a:rPr lang="en-US" sz="2400" dirty="0">
                <a:solidFill>
                  <a:srgbClr val="002B82"/>
                </a:solidFill>
                <a:latin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B82"/>
                </a:solidFill>
                <a:latin typeface="Times New Roman" panose="02020603050405020304" pitchFamily="18" charset="0"/>
              </a:rPr>
              <a:t>tháng</a:t>
            </a:r>
            <a:r>
              <a:rPr lang="en-US" sz="2400" dirty="0">
                <a:solidFill>
                  <a:srgbClr val="002B82"/>
                </a:solidFill>
                <a:latin typeface="Times New Roman" panose="02020603050405020304" pitchFamily="18" charset="0"/>
              </a:rPr>
              <a:t> </a:t>
            </a:r>
            <a:r>
              <a:rPr lang="en-US" sz="2400" b="1" dirty="0">
                <a:solidFill>
                  <a:srgbClr val="002B82"/>
                </a:solidFill>
                <a:latin typeface="Times New Roman" panose="02020603050405020304" pitchFamily="18" charset="0"/>
              </a:rPr>
              <a:t>02/2022 </a:t>
            </a:r>
            <a:r>
              <a:rPr lang="en-US" sz="2400" b="1" dirty="0" err="1">
                <a:solidFill>
                  <a:srgbClr val="002B82"/>
                </a:solidFill>
                <a:latin typeface="Times New Roman" panose="02020603050405020304" pitchFamily="18" charset="0"/>
              </a:rPr>
              <a:t>đạt</a:t>
            </a:r>
            <a:r>
              <a:rPr lang="en-US" sz="2400" b="1" dirty="0">
                <a:solidFill>
                  <a:srgbClr val="002B82"/>
                </a:solidFill>
                <a:latin typeface="Times New Roman" panose="02020603050405020304" pitchFamily="18" charset="0"/>
              </a:rPr>
              <a:t> </a:t>
            </a:r>
            <a:r>
              <a:rPr lang="en-US" sz="2400" b="1" dirty="0" smtClean="0">
                <a:solidFill>
                  <a:srgbClr val="002B82"/>
                </a:solidFill>
                <a:latin typeface="Times New Roman" panose="02020603050405020304" pitchFamily="18" charset="0"/>
              </a:rPr>
              <a:t>435 </a:t>
            </a:r>
            <a:r>
              <a:rPr lang="en-US" sz="2400" b="1" dirty="0" err="1">
                <a:solidFill>
                  <a:srgbClr val="002B82"/>
                </a:solidFill>
                <a:latin typeface="Times New Roman" panose="02020603050405020304" pitchFamily="18" charset="0"/>
              </a:rPr>
              <a:t>triệu</a:t>
            </a:r>
            <a:r>
              <a:rPr lang="en-US" sz="2400" b="1" dirty="0">
                <a:solidFill>
                  <a:srgbClr val="002B82"/>
                </a:solidFill>
                <a:latin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B82"/>
                </a:solidFill>
                <a:latin typeface="Times New Roman" panose="02020603050405020304" pitchFamily="18" charset="0"/>
              </a:rPr>
              <a:t>tấn</a:t>
            </a:r>
            <a:r>
              <a:rPr lang="en-US" sz="2400" b="1" dirty="0">
                <a:solidFill>
                  <a:srgbClr val="002B82"/>
                </a:solidFill>
                <a:latin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B82"/>
                </a:solidFill>
                <a:latin typeface="Times New Roman" panose="02020603050405020304" pitchFamily="18" charset="0"/>
              </a:rPr>
              <a:t>dầu</a:t>
            </a:r>
            <a:r>
              <a:rPr lang="en-US" sz="2400" b="1" dirty="0">
                <a:solidFill>
                  <a:srgbClr val="002B82"/>
                </a:solidFill>
                <a:latin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B82"/>
                </a:solidFill>
                <a:latin typeface="Times New Roman" panose="02020603050405020304" pitchFamily="18" charset="0"/>
              </a:rPr>
              <a:t>thô</a:t>
            </a:r>
            <a:r>
              <a:rPr lang="en-US" sz="2400" b="1" dirty="0">
                <a:solidFill>
                  <a:srgbClr val="002B82"/>
                </a:solidFill>
                <a:latin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B82"/>
                </a:solidFill>
                <a:latin typeface="Times New Roman" panose="02020603050405020304" pitchFamily="18" charset="0"/>
              </a:rPr>
              <a:t>và</a:t>
            </a:r>
            <a:r>
              <a:rPr lang="en-US" sz="2400" dirty="0">
                <a:solidFill>
                  <a:srgbClr val="002B82"/>
                </a:solidFill>
                <a:latin typeface="Times New Roman" panose="02020603050405020304" pitchFamily="18" charset="0"/>
              </a:rPr>
              <a:t> </a:t>
            </a:r>
            <a:r>
              <a:rPr lang="en-US" sz="2400" b="1" dirty="0" smtClean="0">
                <a:solidFill>
                  <a:srgbClr val="002B82"/>
                </a:solidFill>
                <a:latin typeface="Times New Roman" panose="02020603050405020304" pitchFamily="18" charset="0"/>
              </a:rPr>
              <a:t>165 </a:t>
            </a:r>
            <a:r>
              <a:rPr lang="en-US" sz="2400" b="1" dirty="0" err="1">
                <a:solidFill>
                  <a:srgbClr val="002B82"/>
                </a:solidFill>
                <a:latin typeface="Times New Roman" panose="02020603050405020304" pitchFamily="18" charset="0"/>
              </a:rPr>
              <a:t>tỷ</a:t>
            </a:r>
            <a:r>
              <a:rPr lang="en-US" sz="2400" b="1" dirty="0">
                <a:solidFill>
                  <a:srgbClr val="002B82"/>
                </a:solidFill>
                <a:latin typeface="Times New Roman" panose="02020603050405020304" pitchFamily="18" charset="0"/>
              </a:rPr>
              <a:t> m3 </a:t>
            </a:r>
            <a:r>
              <a:rPr lang="en-US" sz="2400" b="1" dirty="0" err="1">
                <a:solidFill>
                  <a:srgbClr val="002B82"/>
                </a:solidFill>
                <a:latin typeface="Times New Roman" panose="02020603050405020304" pitchFamily="18" charset="0"/>
              </a:rPr>
              <a:t>khí</a:t>
            </a:r>
            <a:r>
              <a:rPr lang="en-US" sz="2400" dirty="0">
                <a:solidFill>
                  <a:srgbClr val="002B82"/>
                </a:solidFill>
                <a:latin typeface="Times New Roman" panose="02020603050405020304" pitchFamily="18" charset="0"/>
              </a:rPr>
              <a:t>. </a:t>
            </a:r>
            <a:r>
              <a:rPr lang="en-US" sz="2400" dirty="0" err="1">
                <a:solidFill>
                  <a:srgbClr val="002B82"/>
                </a:solidFill>
                <a:latin typeface="Times New Roman" panose="02020603050405020304" pitchFamily="18" charset="0"/>
              </a:rPr>
              <a:t>Khai</a:t>
            </a:r>
            <a:r>
              <a:rPr lang="en-US" sz="2400" dirty="0">
                <a:solidFill>
                  <a:srgbClr val="002B82"/>
                </a:solidFill>
                <a:latin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B82"/>
                </a:solidFill>
                <a:latin typeface="Times New Roman" panose="02020603050405020304" pitchFamily="18" charset="0"/>
              </a:rPr>
              <a:t>thác</a:t>
            </a:r>
            <a:r>
              <a:rPr lang="en-US" sz="2400" dirty="0">
                <a:solidFill>
                  <a:srgbClr val="002B82"/>
                </a:solidFill>
                <a:latin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B82"/>
                </a:solidFill>
                <a:latin typeface="Times New Roman" panose="02020603050405020304" pitchFamily="18" charset="0"/>
              </a:rPr>
              <a:t>dầu</a:t>
            </a:r>
            <a:r>
              <a:rPr lang="en-US" sz="2400" dirty="0">
                <a:solidFill>
                  <a:srgbClr val="002B82"/>
                </a:solidFill>
                <a:latin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B82"/>
                </a:solidFill>
                <a:latin typeface="Times New Roman" panose="02020603050405020304" pitchFamily="18" charset="0"/>
              </a:rPr>
              <a:t>thô</a:t>
            </a:r>
            <a:r>
              <a:rPr lang="en-US" sz="2400" dirty="0">
                <a:solidFill>
                  <a:srgbClr val="002B82"/>
                </a:solidFill>
                <a:latin typeface="Times New Roman" panose="02020603050405020304" pitchFamily="18" charset="0"/>
              </a:rPr>
              <a:t> ở </a:t>
            </a:r>
            <a:r>
              <a:rPr lang="en-US" sz="2400" dirty="0" err="1">
                <a:solidFill>
                  <a:srgbClr val="002B82"/>
                </a:solidFill>
                <a:latin typeface="Times New Roman" panose="02020603050405020304" pitchFamily="18" charset="0"/>
              </a:rPr>
              <a:t>nước</a:t>
            </a:r>
            <a:r>
              <a:rPr lang="en-US" sz="2400" dirty="0">
                <a:solidFill>
                  <a:srgbClr val="002B82"/>
                </a:solidFill>
                <a:latin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B82"/>
                </a:solidFill>
                <a:latin typeface="Times New Roman" panose="02020603050405020304" pitchFamily="18" charset="0"/>
              </a:rPr>
              <a:t>ngoài</a:t>
            </a:r>
            <a:r>
              <a:rPr lang="en-US" sz="2400" dirty="0">
                <a:solidFill>
                  <a:srgbClr val="002B82"/>
                </a:solidFill>
                <a:latin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B82"/>
                </a:solidFill>
                <a:latin typeface="Times New Roman" panose="02020603050405020304" pitchFamily="18" charset="0"/>
              </a:rPr>
              <a:t>đến</a:t>
            </a:r>
            <a:r>
              <a:rPr lang="en-US" sz="2400" dirty="0">
                <a:solidFill>
                  <a:srgbClr val="002B82"/>
                </a:solidFill>
                <a:latin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B82"/>
                </a:solidFill>
                <a:latin typeface="Times New Roman" panose="02020603050405020304" pitchFamily="18" charset="0"/>
              </a:rPr>
              <a:t>hết</a:t>
            </a:r>
            <a:r>
              <a:rPr lang="en-US" sz="2400" dirty="0">
                <a:solidFill>
                  <a:srgbClr val="002B82"/>
                </a:solidFill>
                <a:latin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B82"/>
                </a:solidFill>
                <a:latin typeface="Times New Roman" panose="02020603050405020304" pitchFamily="18" charset="0"/>
              </a:rPr>
              <a:t>tháng</a:t>
            </a:r>
            <a:r>
              <a:rPr lang="en-US" sz="2400" dirty="0">
                <a:solidFill>
                  <a:srgbClr val="002B82"/>
                </a:solidFill>
                <a:latin typeface="Times New Roman" panose="02020603050405020304" pitchFamily="18" charset="0"/>
              </a:rPr>
              <a:t> 02/2022 </a:t>
            </a:r>
            <a:r>
              <a:rPr lang="en-US" sz="2400" b="1" dirty="0" err="1">
                <a:solidFill>
                  <a:srgbClr val="002B82"/>
                </a:solidFill>
                <a:latin typeface="Times New Roman" panose="02020603050405020304" pitchFamily="18" charset="0"/>
              </a:rPr>
              <a:t>đạt</a:t>
            </a:r>
            <a:r>
              <a:rPr lang="en-US" sz="2400" b="1" dirty="0">
                <a:solidFill>
                  <a:srgbClr val="002B82"/>
                </a:solidFill>
                <a:latin typeface="Times New Roman" panose="02020603050405020304" pitchFamily="18" charset="0"/>
              </a:rPr>
              <a:t> 19,64 </a:t>
            </a:r>
            <a:r>
              <a:rPr lang="en-US" sz="2400" b="1" dirty="0" err="1">
                <a:solidFill>
                  <a:srgbClr val="002B82"/>
                </a:solidFill>
                <a:latin typeface="Times New Roman" panose="02020603050405020304" pitchFamily="18" charset="0"/>
              </a:rPr>
              <a:t>triệu</a:t>
            </a:r>
            <a:r>
              <a:rPr lang="en-US" sz="2400" b="1" dirty="0">
                <a:solidFill>
                  <a:srgbClr val="002B82"/>
                </a:solidFill>
                <a:latin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B82"/>
                </a:solidFill>
                <a:latin typeface="Times New Roman" panose="02020603050405020304" pitchFamily="18" charset="0"/>
              </a:rPr>
              <a:t>tấn</a:t>
            </a:r>
            <a:r>
              <a:rPr lang="en-US" sz="2400" dirty="0">
                <a:solidFill>
                  <a:srgbClr val="002B82"/>
                </a:solidFill>
                <a:latin typeface="Times New Roman" panose="02020603050405020304" pitchFamily="18" charset="0"/>
              </a:rPr>
              <a:t>. </a:t>
            </a:r>
            <a:r>
              <a:rPr lang="en-US" sz="2400" dirty="0" err="1">
                <a:solidFill>
                  <a:srgbClr val="002B8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Sản</a:t>
            </a:r>
            <a:r>
              <a:rPr lang="en-US" sz="2400" dirty="0">
                <a:solidFill>
                  <a:srgbClr val="002B8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B8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lượng</a:t>
            </a:r>
            <a:r>
              <a:rPr lang="en-US" sz="2400" dirty="0">
                <a:solidFill>
                  <a:srgbClr val="002B8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B8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khai</a:t>
            </a:r>
            <a:r>
              <a:rPr lang="en-US" sz="2400" dirty="0">
                <a:solidFill>
                  <a:srgbClr val="002B8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B8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thác</a:t>
            </a:r>
            <a:r>
              <a:rPr lang="en-US" sz="2400" dirty="0">
                <a:solidFill>
                  <a:srgbClr val="002B8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B8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dầu</a:t>
            </a:r>
            <a:r>
              <a:rPr lang="en-US" sz="2400" dirty="0">
                <a:solidFill>
                  <a:srgbClr val="002B8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B8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thô</a:t>
            </a:r>
            <a:r>
              <a:rPr lang="en-US" sz="2400" dirty="0">
                <a:solidFill>
                  <a:srgbClr val="002B8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ở </a:t>
            </a:r>
            <a:r>
              <a:rPr lang="en-US" sz="2400" dirty="0" err="1">
                <a:solidFill>
                  <a:srgbClr val="002B8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trong</a:t>
            </a:r>
            <a:r>
              <a:rPr lang="en-US" sz="2400" dirty="0">
                <a:solidFill>
                  <a:srgbClr val="002B8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B8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nước</a:t>
            </a:r>
            <a:r>
              <a:rPr lang="en-US" sz="2400" dirty="0">
                <a:solidFill>
                  <a:srgbClr val="002B8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B8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trung</a:t>
            </a:r>
            <a:r>
              <a:rPr lang="en-US" sz="2400" dirty="0">
                <a:solidFill>
                  <a:srgbClr val="002B8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B8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bình</a:t>
            </a:r>
            <a:r>
              <a:rPr lang="en-US" sz="2400" dirty="0">
                <a:solidFill>
                  <a:srgbClr val="002B8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B8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đạt</a:t>
            </a:r>
            <a:r>
              <a:rPr lang="en-US" sz="2400" b="1" dirty="0">
                <a:solidFill>
                  <a:srgbClr val="002B8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7,5- 8,5 </a:t>
            </a:r>
            <a:r>
              <a:rPr lang="en-US" sz="2400" b="1" dirty="0" err="1">
                <a:solidFill>
                  <a:srgbClr val="002B8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triệu</a:t>
            </a:r>
            <a:r>
              <a:rPr lang="en-US" sz="2400" b="1" dirty="0">
                <a:solidFill>
                  <a:srgbClr val="002B8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B8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tấn</a:t>
            </a:r>
            <a:r>
              <a:rPr lang="en-US" sz="2400" b="1" dirty="0">
                <a:solidFill>
                  <a:srgbClr val="002B8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/</a:t>
            </a:r>
            <a:r>
              <a:rPr lang="en-US" sz="2400" b="1" dirty="0" err="1">
                <a:solidFill>
                  <a:srgbClr val="002B8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năm</a:t>
            </a:r>
            <a:r>
              <a:rPr lang="en-US" sz="2400" dirty="0">
                <a:solidFill>
                  <a:srgbClr val="002B8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rgbClr val="002B8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tương</a:t>
            </a:r>
            <a:r>
              <a:rPr lang="en-US" sz="2400" dirty="0">
                <a:solidFill>
                  <a:srgbClr val="002B8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B8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đương</a:t>
            </a:r>
            <a:r>
              <a:rPr lang="en-US" sz="2400" dirty="0">
                <a:solidFill>
                  <a:srgbClr val="002B8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B8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đạt</a:t>
            </a:r>
            <a:r>
              <a:rPr lang="en-US" sz="2400" dirty="0">
                <a:solidFill>
                  <a:srgbClr val="002B8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>
                <a:solidFill>
                  <a:srgbClr val="002B8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24-26 </a:t>
            </a:r>
            <a:r>
              <a:rPr lang="en-US" sz="2400" b="1" dirty="0" err="1">
                <a:solidFill>
                  <a:srgbClr val="002B8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nghìn</a:t>
            </a:r>
            <a:r>
              <a:rPr lang="en-US" sz="2400" b="1" dirty="0">
                <a:solidFill>
                  <a:srgbClr val="002B8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B8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tấn</a:t>
            </a:r>
            <a:r>
              <a:rPr lang="en-US" sz="2400" b="1" dirty="0">
                <a:solidFill>
                  <a:srgbClr val="002B8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/</a:t>
            </a:r>
            <a:r>
              <a:rPr lang="en-US" sz="2400" b="1" dirty="0" err="1">
                <a:solidFill>
                  <a:srgbClr val="002B8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ngày</a:t>
            </a:r>
            <a:r>
              <a:rPr lang="en-US" sz="2400" dirty="0">
                <a:solidFill>
                  <a:srgbClr val="002B8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; </a:t>
            </a:r>
            <a:r>
              <a:rPr lang="en-US" sz="2400" dirty="0" err="1">
                <a:solidFill>
                  <a:srgbClr val="002B8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sản</a:t>
            </a:r>
            <a:r>
              <a:rPr lang="en-US" sz="2400" dirty="0">
                <a:solidFill>
                  <a:srgbClr val="002B8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B8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lượng</a:t>
            </a:r>
            <a:r>
              <a:rPr lang="en-US" sz="2400" dirty="0">
                <a:solidFill>
                  <a:srgbClr val="002B8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B8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khai</a:t>
            </a:r>
            <a:r>
              <a:rPr lang="en-US" sz="2400" dirty="0">
                <a:solidFill>
                  <a:srgbClr val="002B8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B8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thác</a:t>
            </a:r>
            <a:r>
              <a:rPr lang="en-US" sz="2400" dirty="0">
                <a:solidFill>
                  <a:srgbClr val="002B8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B8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khí</a:t>
            </a:r>
            <a:r>
              <a:rPr lang="en-US" sz="2400" dirty="0">
                <a:solidFill>
                  <a:srgbClr val="002B8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B8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đạt</a:t>
            </a:r>
            <a:r>
              <a:rPr lang="en-US" sz="2400" dirty="0">
                <a:solidFill>
                  <a:srgbClr val="002B8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>
                <a:solidFill>
                  <a:srgbClr val="002B8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9-11 </a:t>
            </a:r>
            <a:r>
              <a:rPr lang="en-US" sz="2400" b="1" dirty="0" err="1">
                <a:solidFill>
                  <a:srgbClr val="002B8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tỷ</a:t>
            </a:r>
            <a:r>
              <a:rPr lang="en-US" sz="2400" b="1" dirty="0">
                <a:solidFill>
                  <a:srgbClr val="002B8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m</a:t>
            </a:r>
            <a:r>
              <a:rPr lang="en-US" sz="2400" b="1" baseline="30000" dirty="0">
                <a:solidFill>
                  <a:srgbClr val="002B8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3</a:t>
            </a:r>
            <a:r>
              <a:rPr lang="en-US" sz="2400" b="1" dirty="0">
                <a:solidFill>
                  <a:srgbClr val="002B8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/</a:t>
            </a:r>
            <a:r>
              <a:rPr lang="en-US" sz="2400" b="1" dirty="0" err="1">
                <a:solidFill>
                  <a:srgbClr val="002B8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năm</a:t>
            </a:r>
            <a:r>
              <a:rPr lang="en-US" sz="2400" dirty="0">
                <a:solidFill>
                  <a:srgbClr val="002B8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rgbClr val="002B8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tương</a:t>
            </a:r>
            <a:r>
              <a:rPr lang="en-US" sz="2400" dirty="0">
                <a:solidFill>
                  <a:srgbClr val="002B8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B8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đương</a:t>
            </a:r>
            <a:r>
              <a:rPr lang="en-US" sz="2400" dirty="0">
                <a:solidFill>
                  <a:srgbClr val="002B8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B8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đạt</a:t>
            </a:r>
            <a:r>
              <a:rPr lang="en-US" sz="2400" b="1" dirty="0">
                <a:solidFill>
                  <a:srgbClr val="002B8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26- 30 </a:t>
            </a:r>
            <a:r>
              <a:rPr lang="en-US" sz="2400" b="1" dirty="0" err="1">
                <a:solidFill>
                  <a:srgbClr val="002B8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triệu</a:t>
            </a:r>
            <a:r>
              <a:rPr lang="en-US" sz="2400" b="1" dirty="0">
                <a:solidFill>
                  <a:srgbClr val="002B8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/</a:t>
            </a:r>
            <a:r>
              <a:rPr lang="en-US" sz="2400" b="1" dirty="0" err="1">
                <a:solidFill>
                  <a:srgbClr val="002B8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ngày</a:t>
            </a:r>
            <a:endParaRPr lang="en-US" sz="2400" b="1" spc="5" dirty="0">
              <a:solidFill>
                <a:srgbClr val="002B82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spcBef>
                <a:spcPts val="1800"/>
              </a:spcBef>
              <a:spcAft>
                <a:spcPts val="1200"/>
              </a:spcAft>
              <a:buFont typeface="Wingdings" panose="05000000000000000000" pitchFamily="2" charset="2"/>
              <a:buChar char="Ø"/>
              <a:tabLst>
                <a:tab pos="270510" algn="l"/>
              </a:tabLst>
            </a:pPr>
            <a:r>
              <a:rPr lang="en-US" sz="2400" spc="5" dirty="0" err="1">
                <a:solidFill>
                  <a:srgbClr val="002B8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LĨNH</a:t>
            </a:r>
            <a:r>
              <a:rPr lang="en-US" sz="2400" spc="5" dirty="0">
                <a:solidFill>
                  <a:srgbClr val="002B8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spc="5" dirty="0" err="1">
                <a:solidFill>
                  <a:srgbClr val="002B8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VỰC</a:t>
            </a:r>
            <a:r>
              <a:rPr lang="en-US" sz="2400" spc="5" dirty="0">
                <a:solidFill>
                  <a:srgbClr val="002B8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spc="5" dirty="0" err="1">
                <a:solidFill>
                  <a:srgbClr val="002B8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CHẾ</a:t>
            </a:r>
            <a:r>
              <a:rPr lang="en-US" sz="2400" spc="5" dirty="0">
                <a:solidFill>
                  <a:srgbClr val="002B8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spc="5" dirty="0" err="1">
                <a:solidFill>
                  <a:srgbClr val="002B8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BIẾN</a:t>
            </a:r>
            <a:r>
              <a:rPr lang="en-US" sz="2400" spc="5" dirty="0">
                <a:solidFill>
                  <a:srgbClr val="002B8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spc="5" dirty="0" err="1">
                <a:solidFill>
                  <a:srgbClr val="002B8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DẦU</a:t>
            </a:r>
            <a:r>
              <a:rPr lang="en-US" sz="2400" spc="5" dirty="0">
                <a:solidFill>
                  <a:srgbClr val="002B8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spc="5" dirty="0" err="1">
                <a:solidFill>
                  <a:srgbClr val="002B8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KHÍ</a:t>
            </a:r>
            <a:r>
              <a:rPr lang="en-US" sz="2400" spc="5" dirty="0">
                <a:solidFill>
                  <a:srgbClr val="002B8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400" spc="5" dirty="0" err="1">
                <a:solidFill>
                  <a:srgbClr val="002B8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</a:t>
            </a:r>
            <a:r>
              <a:rPr lang="en-US" sz="2400" dirty="0" err="1">
                <a:solidFill>
                  <a:srgbClr val="002B8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ang</a:t>
            </a:r>
            <a:r>
              <a:rPr lang="vi-VN" sz="2400" dirty="0">
                <a:solidFill>
                  <a:srgbClr val="002B8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vận hành thương mại các </a:t>
            </a:r>
            <a:r>
              <a:rPr lang="en-US" sz="2400" dirty="0" err="1">
                <a:solidFill>
                  <a:srgbClr val="002B8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NMLD</a:t>
            </a:r>
            <a:r>
              <a:rPr lang="en-US" sz="2400" dirty="0">
                <a:solidFill>
                  <a:srgbClr val="002B8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400" dirty="0">
                <a:solidFill>
                  <a:srgbClr val="002B8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Dung Quất</a:t>
            </a:r>
            <a:r>
              <a:rPr lang="en-US" sz="2400" dirty="0">
                <a:solidFill>
                  <a:srgbClr val="002B82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rgbClr val="002B82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tham</a:t>
            </a:r>
            <a:r>
              <a:rPr lang="en-US" sz="2400" dirty="0">
                <a:solidFill>
                  <a:srgbClr val="002B82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B82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gia</a:t>
            </a:r>
            <a:r>
              <a:rPr lang="en-US" sz="2400" dirty="0">
                <a:solidFill>
                  <a:srgbClr val="002B82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B82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quản</a:t>
            </a:r>
            <a:r>
              <a:rPr lang="en-US" sz="2400" dirty="0">
                <a:solidFill>
                  <a:srgbClr val="002B82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B82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lý</a:t>
            </a:r>
            <a:r>
              <a:rPr lang="en-US" sz="2400" dirty="0">
                <a:solidFill>
                  <a:srgbClr val="002B82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B82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vận</a:t>
            </a:r>
            <a:r>
              <a:rPr lang="en-US" sz="2400" dirty="0">
                <a:solidFill>
                  <a:srgbClr val="002B82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B82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hành</a:t>
            </a:r>
            <a:r>
              <a:rPr lang="en-US" sz="2400" dirty="0">
                <a:solidFill>
                  <a:srgbClr val="002B82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400" dirty="0">
                <a:solidFill>
                  <a:srgbClr val="002B82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Liên hợp lọc hóa dầu Nghi Sơn</a:t>
            </a:r>
            <a:r>
              <a:rPr lang="en-US" sz="2400" dirty="0">
                <a:solidFill>
                  <a:srgbClr val="002B82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; C</a:t>
            </a:r>
            <a:r>
              <a:rPr lang="vi-VN" sz="2400" dirty="0">
                <a:solidFill>
                  <a:srgbClr val="002B8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ác </a:t>
            </a:r>
            <a:r>
              <a:rPr lang="en-US" sz="2400" dirty="0">
                <a:solidFill>
                  <a:srgbClr val="002B8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</a:t>
            </a:r>
            <a:r>
              <a:rPr lang="vi-VN" sz="2400" dirty="0">
                <a:solidFill>
                  <a:srgbClr val="002B8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hà máy sản xuất phân đạm Phú Mỹ và Cà Mau</a:t>
            </a:r>
            <a:r>
              <a:rPr lang="en-US" sz="2400" dirty="0">
                <a:solidFill>
                  <a:srgbClr val="002B82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en-US" sz="2400" dirty="0" err="1">
                <a:solidFill>
                  <a:srgbClr val="002B82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Hàng</a:t>
            </a:r>
            <a:r>
              <a:rPr lang="en-US" sz="2400" dirty="0">
                <a:solidFill>
                  <a:srgbClr val="002B82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B82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năm</a:t>
            </a:r>
            <a:r>
              <a:rPr lang="en-US" sz="2400" dirty="0">
                <a:solidFill>
                  <a:srgbClr val="002B82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B82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cung</a:t>
            </a:r>
            <a:r>
              <a:rPr lang="en-US" sz="2400" dirty="0">
                <a:solidFill>
                  <a:srgbClr val="002B82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B82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cấp</a:t>
            </a:r>
            <a:r>
              <a:rPr lang="en-US" sz="2400" dirty="0">
                <a:solidFill>
                  <a:srgbClr val="002B82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: </a:t>
            </a:r>
            <a:r>
              <a:rPr lang="en-US" sz="2400" b="1" dirty="0" err="1">
                <a:solidFill>
                  <a:srgbClr val="002B82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trên</a:t>
            </a:r>
            <a:r>
              <a:rPr lang="en-US" sz="2400" b="1" dirty="0">
                <a:solidFill>
                  <a:srgbClr val="002B82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13,5 </a:t>
            </a:r>
            <a:r>
              <a:rPr lang="en-US" sz="2400" b="1" dirty="0" err="1">
                <a:solidFill>
                  <a:srgbClr val="002B82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triệu</a:t>
            </a:r>
            <a:r>
              <a:rPr lang="en-US" sz="2400" b="1" dirty="0">
                <a:solidFill>
                  <a:srgbClr val="002B82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B82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tấn</a:t>
            </a:r>
            <a:r>
              <a:rPr lang="en-US" sz="2400" b="1" dirty="0">
                <a:solidFill>
                  <a:srgbClr val="002B82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B82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xăng</a:t>
            </a:r>
            <a:r>
              <a:rPr lang="en-US" sz="2400" b="1" dirty="0">
                <a:solidFill>
                  <a:srgbClr val="002B82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B82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dầu</a:t>
            </a:r>
            <a:r>
              <a:rPr lang="en-US" sz="2400" b="1" dirty="0">
                <a:solidFill>
                  <a:srgbClr val="002B82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B82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các</a:t>
            </a:r>
            <a:r>
              <a:rPr lang="en-US" sz="2400" b="1" dirty="0">
                <a:solidFill>
                  <a:srgbClr val="002B82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B82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loại</a:t>
            </a:r>
            <a:r>
              <a:rPr lang="en-US" sz="2400" b="1" dirty="0">
                <a:solidFill>
                  <a:srgbClr val="002B82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B82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đáp</a:t>
            </a:r>
            <a:r>
              <a:rPr lang="en-US" sz="2400" b="1" dirty="0">
                <a:solidFill>
                  <a:srgbClr val="002B82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B82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ứng</a:t>
            </a:r>
            <a:r>
              <a:rPr lang="en-US" sz="2400" b="1" dirty="0">
                <a:solidFill>
                  <a:srgbClr val="002B82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B82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khoảng</a:t>
            </a:r>
            <a:r>
              <a:rPr lang="en-US" sz="2400" b="1" dirty="0">
                <a:solidFill>
                  <a:srgbClr val="002B82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75% </a:t>
            </a:r>
            <a:r>
              <a:rPr lang="en-US" sz="2400" b="1" dirty="0" err="1">
                <a:solidFill>
                  <a:srgbClr val="002B82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nhu</a:t>
            </a:r>
            <a:r>
              <a:rPr lang="en-US" sz="2400" b="1" dirty="0">
                <a:solidFill>
                  <a:srgbClr val="002B82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B82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cầu</a:t>
            </a:r>
            <a:r>
              <a:rPr lang="en-US" sz="2400" b="1" dirty="0">
                <a:solidFill>
                  <a:srgbClr val="002B82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B82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xăng</a:t>
            </a:r>
            <a:r>
              <a:rPr lang="en-US" sz="2400" b="1" dirty="0">
                <a:solidFill>
                  <a:srgbClr val="002B82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B82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dầu</a:t>
            </a:r>
            <a:r>
              <a:rPr lang="en-US" sz="2400" b="1" dirty="0">
                <a:solidFill>
                  <a:srgbClr val="002B82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B82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trong</a:t>
            </a:r>
            <a:r>
              <a:rPr lang="en-US" sz="2400" b="1" dirty="0">
                <a:solidFill>
                  <a:srgbClr val="002B82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B82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nước</a:t>
            </a:r>
            <a:r>
              <a:rPr lang="en-US" sz="2400" b="1" dirty="0">
                <a:solidFill>
                  <a:srgbClr val="002B82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;</a:t>
            </a:r>
            <a:r>
              <a:rPr lang="en-US" sz="2400" dirty="0">
                <a:solidFill>
                  <a:srgbClr val="002B82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>
                <a:solidFill>
                  <a:srgbClr val="002B82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1,8 </a:t>
            </a:r>
            <a:r>
              <a:rPr lang="en-US" sz="2400" b="1" dirty="0" err="1">
                <a:solidFill>
                  <a:srgbClr val="002B82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triệu</a:t>
            </a:r>
            <a:r>
              <a:rPr lang="en-US" sz="2400" b="1" dirty="0">
                <a:solidFill>
                  <a:srgbClr val="002B82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B82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sản</a:t>
            </a:r>
            <a:r>
              <a:rPr lang="en-US" sz="2400" b="1" dirty="0">
                <a:solidFill>
                  <a:srgbClr val="002B82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B82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phẩm</a:t>
            </a:r>
            <a:r>
              <a:rPr lang="en-US" sz="2400" b="1" dirty="0">
                <a:solidFill>
                  <a:srgbClr val="002B82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B82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hóa</a:t>
            </a:r>
            <a:r>
              <a:rPr lang="en-US" sz="2400" b="1" dirty="0">
                <a:solidFill>
                  <a:srgbClr val="002B82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B82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dầu</a:t>
            </a:r>
            <a:r>
              <a:rPr lang="en-US" sz="2400" b="1" dirty="0">
                <a:solidFill>
                  <a:srgbClr val="002B82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400" b="1" dirty="0" err="1">
                <a:solidFill>
                  <a:srgbClr val="002B82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đáp</a:t>
            </a:r>
            <a:r>
              <a:rPr lang="en-US" sz="2400" b="1" dirty="0">
                <a:solidFill>
                  <a:srgbClr val="002B82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B82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ứng</a:t>
            </a:r>
            <a:r>
              <a:rPr lang="en-US" sz="2400" dirty="0">
                <a:solidFill>
                  <a:srgbClr val="002B82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: </a:t>
            </a:r>
            <a:r>
              <a:rPr lang="en-US" sz="2400" b="1" dirty="0" err="1">
                <a:solidFill>
                  <a:srgbClr val="002B82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cung</a:t>
            </a:r>
            <a:r>
              <a:rPr lang="en-US" sz="2400" b="1" dirty="0">
                <a:solidFill>
                  <a:srgbClr val="002B82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B82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cấp</a:t>
            </a:r>
            <a:r>
              <a:rPr lang="en-US" sz="2400" b="1" dirty="0">
                <a:solidFill>
                  <a:srgbClr val="002B82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1,6- 1,7 </a:t>
            </a:r>
            <a:r>
              <a:rPr lang="en-US" sz="2400" b="1" dirty="0" err="1">
                <a:solidFill>
                  <a:srgbClr val="002B82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triệu</a:t>
            </a:r>
            <a:r>
              <a:rPr lang="en-US" sz="2400" b="1" dirty="0">
                <a:solidFill>
                  <a:srgbClr val="002B82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B82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tấn</a:t>
            </a:r>
            <a:r>
              <a:rPr lang="en-US" sz="2400" b="1" dirty="0">
                <a:solidFill>
                  <a:srgbClr val="002B82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B82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phân</a:t>
            </a:r>
            <a:r>
              <a:rPr lang="en-US" sz="2400" b="1" dirty="0">
                <a:solidFill>
                  <a:srgbClr val="002B82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B82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đạm</a:t>
            </a:r>
            <a:r>
              <a:rPr lang="en-US" sz="2400" dirty="0">
                <a:solidFill>
                  <a:srgbClr val="002B82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rgbClr val="002B82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đáp</a:t>
            </a:r>
            <a:r>
              <a:rPr lang="en-US" sz="2400" dirty="0">
                <a:solidFill>
                  <a:srgbClr val="002B82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B82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ứng</a:t>
            </a:r>
            <a:r>
              <a:rPr lang="en-US" sz="2400" dirty="0">
                <a:solidFill>
                  <a:srgbClr val="002B82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70% </a:t>
            </a:r>
            <a:r>
              <a:rPr lang="en-US" sz="2400" dirty="0" err="1">
                <a:solidFill>
                  <a:srgbClr val="002B82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nhu</a:t>
            </a:r>
            <a:r>
              <a:rPr lang="en-US" sz="2400" dirty="0">
                <a:solidFill>
                  <a:srgbClr val="002B82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B82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cầu</a:t>
            </a:r>
            <a:r>
              <a:rPr lang="en-US" sz="2400" dirty="0">
                <a:solidFill>
                  <a:srgbClr val="002B82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B82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phân</a:t>
            </a:r>
            <a:r>
              <a:rPr lang="en-US" sz="2400" dirty="0">
                <a:solidFill>
                  <a:srgbClr val="002B82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B82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bón</a:t>
            </a:r>
            <a:r>
              <a:rPr lang="en-US" sz="2400" dirty="0">
                <a:solidFill>
                  <a:srgbClr val="002B82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B82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trong</a:t>
            </a:r>
            <a:r>
              <a:rPr lang="en-US" sz="2400" dirty="0">
                <a:solidFill>
                  <a:srgbClr val="002B82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B82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nước</a:t>
            </a:r>
            <a:r>
              <a:rPr lang="en-US" sz="2400" dirty="0">
                <a:solidFill>
                  <a:srgbClr val="002B82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en-US" sz="2400" spc="5" dirty="0">
              <a:solidFill>
                <a:srgbClr val="002B82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>
              <a:spcBef>
                <a:spcPts val="600"/>
              </a:spcBef>
              <a:spcAft>
                <a:spcPts val="0"/>
              </a:spcAft>
              <a:tabLst>
                <a:tab pos="270510" algn="l"/>
              </a:tabLst>
            </a:pPr>
            <a:endParaRPr lang="en-US" sz="2000" dirty="0">
              <a:solidFill>
                <a:srgbClr val="002B82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858865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316620"/>
            <a:ext cx="12192000" cy="65568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785" y="62251"/>
            <a:ext cx="978206" cy="741723"/>
          </a:xfrm>
          <a:prstGeom prst="rect">
            <a:avLst/>
          </a:prstGeom>
        </p:spPr>
      </p:pic>
      <p:sp>
        <p:nvSpPr>
          <p:cNvPr id="26" name="Rectangle 25">
            <a:extLst>
              <a:ext uri="{FF2B5EF4-FFF2-40B4-BE49-F238E27FC236}">
                <a16:creationId xmlns:a16="http://schemas.microsoft.com/office/drawing/2014/main" id="{E8088B11-33B3-40F8-B3F6-54F22451E36F}"/>
              </a:ext>
            </a:extLst>
          </p:cNvPr>
          <p:cNvSpPr/>
          <p:nvPr/>
        </p:nvSpPr>
        <p:spPr>
          <a:xfrm>
            <a:off x="2769591" y="171502"/>
            <a:ext cx="665281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TỔNG</a:t>
            </a:r>
            <a:r>
              <a:rPr lang="en-US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QUAN </a:t>
            </a:r>
            <a:r>
              <a:rPr lang="en-US" sz="28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PETROVIETNAM</a:t>
            </a:r>
            <a:endParaRPr lang="en-US" sz="28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765E0C5-BC47-4752-9CF5-5837E39502DB}"/>
              </a:ext>
            </a:extLst>
          </p:cNvPr>
          <p:cNvSpPr txBox="1"/>
          <p:nvPr/>
        </p:nvSpPr>
        <p:spPr>
          <a:xfrm>
            <a:off x="175075" y="1041293"/>
            <a:ext cx="11418848" cy="56938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0" indent="-342900" algn="just">
              <a:spcBef>
                <a:spcPts val="1800"/>
              </a:spcBef>
              <a:spcAft>
                <a:spcPts val="1800"/>
              </a:spcAft>
              <a:buFont typeface="Wingdings" panose="05000000000000000000" pitchFamily="2" charset="2"/>
              <a:buChar char="Ø"/>
              <a:tabLst>
                <a:tab pos="270510" algn="l"/>
              </a:tabLst>
            </a:pPr>
            <a:r>
              <a:rPr lang="en-US" sz="2400" spc="5" dirty="0" err="1">
                <a:solidFill>
                  <a:srgbClr val="002B8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LĨNH</a:t>
            </a:r>
            <a:r>
              <a:rPr lang="en-US" sz="2400" spc="5" dirty="0">
                <a:solidFill>
                  <a:srgbClr val="002B8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spc="5" dirty="0" err="1">
                <a:solidFill>
                  <a:srgbClr val="002B8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VỰC</a:t>
            </a:r>
            <a:r>
              <a:rPr lang="en-US" sz="2400" spc="5" dirty="0">
                <a:solidFill>
                  <a:srgbClr val="002B8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spc="5" dirty="0" err="1">
                <a:solidFill>
                  <a:srgbClr val="002B8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sz="2400" spc="5" dirty="0">
                <a:solidFill>
                  <a:srgbClr val="002B8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spc="5" dirty="0" err="1">
                <a:solidFill>
                  <a:srgbClr val="002B8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NGHIỆP</a:t>
            </a:r>
            <a:r>
              <a:rPr lang="en-US" sz="2400" spc="5" dirty="0">
                <a:solidFill>
                  <a:srgbClr val="002B8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spc="5" dirty="0" err="1">
                <a:solidFill>
                  <a:srgbClr val="002B8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KHÍ</a:t>
            </a:r>
            <a:r>
              <a:rPr lang="en-US" sz="2400" spc="5" dirty="0">
                <a:solidFill>
                  <a:srgbClr val="002B8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400" spc="5" dirty="0" err="1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Đang</a:t>
            </a:r>
            <a:r>
              <a:rPr lang="en-US" sz="2400" spc="5" dirty="0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spc="5" dirty="0" err="1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vận</a:t>
            </a:r>
            <a:r>
              <a:rPr lang="en-US" sz="2400" spc="5" dirty="0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spc="5" dirty="0" err="1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hành</a:t>
            </a:r>
            <a:r>
              <a:rPr lang="en-US" sz="2400" spc="5" dirty="0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05 </a:t>
            </a:r>
            <a:r>
              <a:rPr lang="en-US" sz="2400" spc="5" dirty="0" err="1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hệ</a:t>
            </a:r>
            <a:r>
              <a:rPr lang="en-US" sz="2400" spc="5" dirty="0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spc="5" dirty="0" err="1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thống</a:t>
            </a:r>
            <a:r>
              <a:rPr lang="en-US" sz="2400" spc="5" dirty="0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spc="5" dirty="0" err="1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sz="2400" spc="5" dirty="0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spc="5" dirty="0" err="1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ống</a:t>
            </a:r>
            <a:r>
              <a:rPr lang="en-US" sz="2400" spc="5" dirty="0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spc="5" dirty="0" err="1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dẫn</a:t>
            </a:r>
            <a:r>
              <a:rPr lang="en-US" sz="2400" spc="5" dirty="0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spc="5" dirty="0" err="1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khí</a:t>
            </a:r>
            <a:r>
              <a:rPr lang="en-US" sz="2400" spc="5" dirty="0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spc="5" dirty="0" err="1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2400" spc="5" dirty="0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spc="5" dirty="0" err="1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chiều</a:t>
            </a:r>
            <a:r>
              <a:rPr lang="en-US" sz="2400" spc="5" dirty="0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spc="5" dirty="0" err="1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dài</a:t>
            </a:r>
            <a:r>
              <a:rPr lang="en-US" sz="2400" spc="5" dirty="0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1.200 km, 03 </a:t>
            </a:r>
            <a:r>
              <a:rPr lang="en-US" sz="2400" spc="5" dirty="0" err="1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sz="2400" spc="5" dirty="0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spc="5" dirty="0" err="1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máy</a:t>
            </a:r>
            <a:r>
              <a:rPr lang="en-US" sz="2400" spc="5" dirty="0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spc="5" dirty="0" err="1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xử</a:t>
            </a:r>
            <a:r>
              <a:rPr lang="en-US" sz="2400" spc="5" dirty="0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spc="5" dirty="0" err="1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lý</a:t>
            </a:r>
            <a:r>
              <a:rPr lang="en-US" sz="2400" spc="5" dirty="0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spc="5" dirty="0" err="1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khí</a:t>
            </a:r>
            <a:r>
              <a:rPr lang="en-US" sz="2400" spc="5" dirty="0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(02 ở </a:t>
            </a:r>
            <a:r>
              <a:rPr lang="en-US" sz="2400" spc="5" dirty="0" err="1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Vũng</a:t>
            </a:r>
            <a:r>
              <a:rPr lang="en-US" sz="2400" spc="5" dirty="0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spc="5" dirty="0" err="1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Tàu</a:t>
            </a:r>
            <a:r>
              <a:rPr lang="en-US" sz="2400" spc="5" dirty="0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01 ở </a:t>
            </a:r>
            <a:r>
              <a:rPr lang="en-US" sz="2400" spc="5" dirty="0" err="1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Cà</a:t>
            </a:r>
            <a:r>
              <a:rPr lang="en-US" sz="2400" spc="5" dirty="0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Mau), 13 </a:t>
            </a:r>
            <a:r>
              <a:rPr lang="en-US" sz="2400" spc="5" dirty="0" err="1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kho</a:t>
            </a:r>
            <a:r>
              <a:rPr lang="en-US" sz="2400" spc="5" dirty="0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spc="5" dirty="0" err="1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chứa</a:t>
            </a:r>
            <a:r>
              <a:rPr lang="en-US" sz="2400" spc="5" dirty="0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LPG. H</a:t>
            </a:r>
            <a:r>
              <a:rPr lang="vi-VN" sz="2400" spc="5" dirty="0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àng năm</a:t>
            </a:r>
            <a:r>
              <a:rPr lang="en-US" sz="2400" spc="5" dirty="0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vi-VN" sz="2400" spc="5" dirty="0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cung cấp </a:t>
            </a:r>
            <a:r>
              <a:rPr lang="vi-VN" sz="2400" b="1" spc="5" dirty="0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9-1</a:t>
            </a:r>
            <a:r>
              <a:rPr lang="en-US" sz="2400" b="1" spc="5" dirty="0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vi-VN" sz="2400" b="1" spc="5" dirty="0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tỷ m3 khí cho sản xuất 35% sản lượng điện</a:t>
            </a:r>
            <a:r>
              <a:rPr lang="en-US" sz="2400" b="1" spc="5" dirty="0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spc="5" dirty="0" err="1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quốc</a:t>
            </a:r>
            <a:r>
              <a:rPr lang="en-US" sz="2400" b="1" spc="5" dirty="0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spc="5" dirty="0" err="1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gia</a:t>
            </a:r>
            <a:r>
              <a:rPr lang="vi-VN" sz="2400" b="1" spc="5" dirty="0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70% sản lượng đạm và 70-80% khí cho các hộ </a:t>
            </a:r>
            <a:r>
              <a:rPr lang="en-US" sz="2400" b="1" spc="5" dirty="0" err="1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tiêu</a:t>
            </a:r>
            <a:r>
              <a:rPr lang="vi-VN" sz="2400" b="1" spc="5" dirty="0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thụ dân dụng của cả nước</a:t>
            </a:r>
            <a:r>
              <a:rPr lang="en-US" sz="2400" b="1" spc="5" dirty="0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342900" lvl="0" indent="-342900" algn="just">
              <a:spcBef>
                <a:spcPts val="1800"/>
              </a:spcBef>
              <a:spcAft>
                <a:spcPts val="1800"/>
              </a:spcAft>
              <a:buFont typeface="Wingdings" panose="05000000000000000000" pitchFamily="2" charset="2"/>
              <a:buChar char="Ø"/>
              <a:tabLst>
                <a:tab pos="270510" algn="l"/>
              </a:tabLst>
            </a:pPr>
            <a:r>
              <a:rPr lang="en-US" sz="2400" spc="5" dirty="0" err="1">
                <a:solidFill>
                  <a:srgbClr val="002B8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LĨNH</a:t>
            </a:r>
            <a:r>
              <a:rPr lang="en-US" sz="2400" spc="5" dirty="0">
                <a:solidFill>
                  <a:srgbClr val="002B8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spc="5" dirty="0" err="1">
                <a:solidFill>
                  <a:srgbClr val="002B8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VỰC</a:t>
            </a:r>
            <a:r>
              <a:rPr lang="en-US" sz="2400" spc="5" dirty="0">
                <a:solidFill>
                  <a:srgbClr val="002B8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spc="5" dirty="0" err="1">
                <a:solidFill>
                  <a:srgbClr val="002B8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sz="2400" spc="5" dirty="0">
                <a:solidFill>
                  <a:srgbClr val="002B8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spc="5" dirty="0" err="1">
                <a:solidFill>
                  <a:srgbClr val="002B8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NGHIỆP</a:t>
            </a:r>
            <a:r>
              <a:rPr lang="en-US" sz="2400" spc="5" dirty="0">
                <a:solidFill>
                  <a:srgbClr val="002B8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spc="5" dirty="0" err="1">
                <a:solidFill>
                  <a:srgbClr val="002B8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ĐIỆN</a:t>
            </a:r>
            <a:r>
              <a:rPr lang="en-US" sz="2400" spc="5" dirty="0">
                <a:solidFill>
                  <a:srgbClr val="002B8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400" spc="5" dirty="0" err="1">
                <a:solidFill>
                  <a:srgbClr val="002B8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Đang</a:t>
            </a:r>
            <a:r>
              <a:rPr lang="en-US" sz="2400" spc="5" dirty="0">
                <a:solidFill>
                  <a:srgbClr val="002B8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spc="5" dirty="0" err="1">
                <a:solidFill>
                  <a:srgbClr val="002B8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vận</a:t>
            </a:r>
            <a:r>
              <a:rPr lang="en-US" sz="2400" spc="5" dirty="0">
                <a:solidFill>
                  <a:srgbClr val="002B8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spc="5" dirty="0" err="1">
                <a:solidFill>
                  <a:srgbClr val="002B8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hành</a:t>
            </a:r>
            <a:r>
              <a:rPr lang="en-US" sz="2400" spc="5" dirty="0">
                <a:solidFill>
                  <a:srgbClr val="002B8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08 </a:t>
            </a:r>
            <a:r>
              <a:rPr lang="en-US" sz="2400" spc="5" dirty="0" err="1">
                <a:solidFill>
                  <a:srgbClr val="002B8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sz="2400" spc="5" dirty="0">
                <a:solidFill>
                  <a:srgbClr val="002B8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spc="5" dirty="0" err="1">
                <a:solidFill>
                  <a:srgbClr val="002B8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máy</a:t>
            </a:r>
            <a:r>
              <a:rPr lang="en-US" sz="2400" spc="5" dirty="0">
                <a:solidFill>
                  <a:srgbClr val="002B8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spc="5" dirty="0" err="1">
                <a:solidFill>
                  <a:srgbClr val="002B8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điện</a:t>
            </a:r>
            <a:r>
              <a:rPr lang="en-US" sz="2400" spc="5" dirty="0">
                <a:solidFill>
                  <a:srgbClr val="002B8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spc="5" dirty="0" err="1">
                <a:solidFill>
                  <a:srgbClr val="002B8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2400" b="1" spc="5" dirty="0">
                <a:solidFill>
                  <a:srgbClr val="002B8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spc="5" dirty="0" err="1">
                <a:solidFill>
                  <a:srgbClr val="002B8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tổng</a:t>
            </a:r>
            <a:r>
              <a:rPr lang="en-US" sz="2400" b="1" spc="5" dirty="0">
                <a:solidFill>
                  <a:srgbClr val="002B8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spc="5" dirty="0" err="1">
                <a:solidFill>
                  <a:srgbClr val="002B8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sz="2400" b="1" spc="5" dirty="0">
                <a:solidFill>
                  <a:srgbClr val="002B8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spc="5" dirty="0" err="1">
                <a:solidFill>
                  <a:srgbClr val="002B8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suất</a:t>
            </a:r>
            <a:r>
              <a:rPr lang="en-US" sz="2400" b="1" spc="5" dirty="0">
                <a:solidFill>
                  <a:srgbClr val="002B8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5405 MW (</a:t>
            </a:r>
            <a:r>
              <a:rPr lang="en-US" sz="2400" b="1" spc="5" dirty="0" err="1">
                <a:solidFill>
                  <a:srgbClr val="002B8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Nhiệt</a:t>
            </a:r>
            <a:r>
              <a:rPr lang="en-US" sz="2400" b="1" spc="5" dirty="0">
                <a:solidFill>
                  <a:srgbClr val="002B8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spc="5" dirty="0" err="1">
                <a:solidFill>
                  <a:srgbClr val="002B8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điện</a:t>
            </a:r>
            <a:r>
              <a:rPr lang="en-US" sz="2400" b="1" spc="5" dirty="0">
                <a:solidFill>
                  <a:srgbClr val="002B8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spc="5" dirty="0" err="1">
                <a:solidFill>
                  <a:srgbClr val="002B8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Khí</a:t>
            </a:r>
            <a:r>
              <a:rPr lang="en-US" sz="2400" b="1" spc="5" dirty="0">
                <a:solidFill>
                  <a:srgbClr val="002B8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04 </a:t>
            </a:r>
            <a:r>
              <a:rPr lang="en-US" sz="2400" b="1" spc="5" dirty="0" err="1">
                <a:solidFill>
                  <a:srgbClr val="002B8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sz="2400" b="1" spc="5" dirty="0">
                <a:solidFill>
                  <a:srgbClr val="002B8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spc="5" dirty="0" err="1">
                <a:solidFill>
                  <a:srgbClr val="002B8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máy</a:t>
            </a:r>
            <a:r>
              <a:rPr lang="en-US" sz="2400" b="1" spc="5" dirty="0">
                <a:solidFill>
                  <a:srgbClr val="002B8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b="1" spc="5" dirty="0" err="1">
                <a:solidFill>
                  <a:srgbClr val="002B8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sz="2400" b="1" spc="5" dirty="0">
                <a:solidFill>
                  <a:srgbClr val="002B8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spc="5" dirty="0" err="1">
                <a:solidFill>
                  <a:srgbClr val="002B8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suất</a:t>
            </a:r>
            <a:r>
              <a:rPr lang="en-US" sz="2400" b="1" spc="5" dirty="0">
                <a:solidFill>
                  <a:srgbClr val="002B8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2700MW, </a:t>
            </a:r>
            <a:r>
              <a:rPr lang="en-US" sz="2400" b="1" spc="5" dirty="0" err="1">
                <a:solidFill>
                  <a:srgbClr val="002B8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nhiệt</a:t>
            </a:r>
            <a:r>
              <a:rPr lang="en-US" sz="2400" b="1" spc="5" dirty="0">
                <a:solidFill>
                  <a:srgbClr val="002B8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spc="5" dirty="0" err="1">
                <a:solidFill>
                  <a:srgbClr val="002B8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điện</a:t>
            </a:r>
            <a:r>
              <a:rPr lang="en-US" sz="2400" b="1" spc="5" dirty="0">
                <a:solidFill>
                  <a:srgbClr val="002B8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Than 02 </a:t>
            </a:r>
            <a:r>
              <a:rPr lang="en-US" sz="2400" b="1" spc="5" dirty="0" err="1">
                <a:solidFill>
                  <a:srgbClr val="002B8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sz="2400" b="1" spc="5" dirty="0">
                <a:solidFill>
                  <a:srgbClr val="002B8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spc="5" dirty="0" err="1">
                <a:solidFill>
                  <a:srgbClr val="002B8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máy</a:t>
            </a:r>
            <a:r>
              <a:rPr lang="en-US" sz="2400" b="1" spc="5" dirty="0">
                <a:solidFill>
                  <a:srgbClr val="002B8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2400MW; </a:t>
            </a:r>
            <a:r>
              <a:rPr lang="en-US" sz="2400" b="1" spc="5" dirty="0" err="1">
                <a:solidFill>
                  <a:srgbClr val="002B8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Thủy</a:t>
            </a:r>
            <a:r>
              <a:rPr lang="en-US" sz="2400" b="1" spc="5" dirty="0">
                <a:solidFill>
                  <a:srgbClr val="002B8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spc="5" dirty="0" err="1">
                <a:solidFill>
                  <a:srgbClr val="002B8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điện</a:t>
            </a:r>
            <a:r>
              <a:rPr lang="en-US" sz="2400" b="1" spc="5" dirty="0">
                <a:solidFill>
                  <a:srgbClr val="002B8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02 </a:t>
            </a:r>
            <a:r>
              <a:rPr lang="en-US" sz="2400" b="1" spc="5" dirty="0" err="1">
                <a:solidFill>
                  <a:srgbClr val="002B8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sz="2400" b="1" spc="5" dirty="0">
                <a:solidFill>
                  <a:srgbClr val="002B8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spc="5" dirty="0" err="1">
                <a:solidFill>
                  <a:srgbClr val="002B8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máy</a:t>
            </a:r>
            <a:r>
              <a:rPr lang="en-US" sz="2400" b="1" spc="5" dirty="0">
                <a:solidFill>
                  <a:srgbClr val="002B8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spc="5" dirty="0" err="1">
                <a:solidFill>
                  <a:srgbClr val="002B8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sz="2400" b="1" spc="5" dirty="0">
                <a:solidFill>
                  <a:srgbClr val="002B8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spc="5" dirty="0" err="1">
                <a:solidFill>
                  <a:srgbClr val="002B8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suất</a:t>
            </a:r>
            <a:r>
              <a:rPr lang="en-US" sz="2400" b="1" spc="5" dirty="0">
                <a:solidFill>
                  <a:srgbClr val="002B8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305MW). </a:t>
            </a:r>
            <a:r>
              <a:rPr lang="en-US" sz="2400" b="1" spc="5" dirty="0" err="1">
                <a:solidFill>
                  <a:srgbClr val="002B8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Hàng</a:t>
            </a:r>
            <a:r>
              <a:rPr lang="en-US" sz="2400" b="1" spc="5" dirty="0">
                <a:solidFill>
                  <a:srgbClr val="002B8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spc="5" dirty="0" err="1">
                <a:solidFill>
                  <a:srgbClr val="002B8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năm</a:t>
            </a:r>
            <a:r>
              <a:rPr lang="en-US" sz="2400" b="1" spc="5" dirty="0">
                <a:solidFill>
                  <a:srgbClr val="002B8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spc="5" dirty="0" err="1">
                <a:solidFill>
                  <a:srgbClr val="002B8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cung</a:t>
            </a:r>
            <a:r>
              <a:rPr lang="en-US" sz="2400" b="1" spc="5" dirty="0">
                <a:solidFill>
                  <a:srgbClr val="002B8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spc="5" dirty="0" err="1">
                <a:solidFill>
                  <a:srgbClr val="002B8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cấp</a:t>
            </a:r>
            <a:r>
              <a:rPr lang="en-US" sz="2400" b="1" spc="5" dirty="0">
                <a:solidFill>
                  <a:srgbClr val="002B8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spc="5" dirty="0" err="1">
                <a:solidFill>
                  <a:srgbClr val="002B8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2400" b="1" spc="5" dirty="0">
                <a:solidFill>
                  <a:srgbClr val="002B8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19- 20 </a:t>
            </a:r>
            <a:r>
              <a:rPr lang="en-US" sz="2400" b="1" spc="5" dirty="0" err="1">
                <a:solidFill>
                  <a:srgbClr val="002B8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tỷ</a:t>
            </a:r>
            <a:r>
              <a:rPr lang="en-US" sz="2400" b="1" spc="5" dirty="0">
                <a:solidFill>
                  <a:srgbClr val="002B8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kWh, </a:t>
            </a:r>
            <a:r>
              <a:rPr lang="en-US" sz="2400" b="1" spc="5" dirty="0" err="1">
                <a:solidFill>
                  <a:srgbClr val="002B8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chiếm</a:t>
            </a:r>
            <a:r>
              <a:rPr lang="en-US" sz="2400" b="1" spc="5" dirty="0">
                <a:solidFill>
                  <a:srgbClr val="002B8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8- 10% </a:t>
            </a:r>
            <a:r>
              <a:rPr lang="en-US" sz="2400" b="1" spc="5" dirty="0" err="1">
                <a:solidFill>
                  <a:srgbClr val="002B8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tổng</a:t>
            </a:r>
            <a:r>
              <a:rPr lang="en-US" sz="2400" b="1" spc="5" dirty="0">
                <a:solidFill>
                  <a:srgbClr val="002B8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spc="5" dirty="0" err="1">
                <a:solidFill>
                  <a:srgbClr val="002B8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r>
              <a:rPr lang="en-US" sz="2400" b="1" spc="5" dirty="0">
                <a:solidFill>
                  <a:srgbClr val="002B8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spc="5" dirty="0" err="1">
                <a:solidFill>
                  <a:srgbClr val="002B8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lượng</a:t>
            </a:r>
            <a:r>
              <a:rPr lang="en-US" sz="2400" b="1" spc="5" dirty="0">
                <a:solidFill>
                  <a:srgbClr val="002B8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spc="5" dirty="0" err="1">
                <a:solidFill>
                  <a:srgbClr val="002B8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điện</a:t>
            </a:r>
            <a:r>
              <a:rPr lang="en-US" sz="2400" b="1" spc="5" dirty="0">
                <a:solidFill>
                  <a:srgbClr val="002B8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spc="5" dirty="0" err="1">
                <a:solidFill>
                  <a:srgbClr val="002B8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cả</a:t>
            </a:r>
            <a:r>
              <a:rPr lang="en-US" sz="2400" b="1" spc="5" dirty="0">
                <a:solidFill>
                  <a:srgbClr val="002B8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spc="5" dirty="0" err="1">
                <a:solidFill>
                  <a:srgbClr val="002B8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sz="2400" spc="5" dirty="0">
                <a:solidFill>
                  <a:srgbClr val="002B8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342900" lvl="0" indent="-342900" algn="just">
              <a:spcBef>
                <a:spcPts val="1800"/>
              </a:spcBef>
              <a:spcAft>
                <a:spcPts val="1800"/>
              </a:spcAft>
              <a:buFont typeface="Wingdings" panose="05000000000000000000" pitchFamily="2" charset="2"/>
              <a:buChar char="Ø"/>
              <a:tabLst>
                <a:tab pos="270510" algn="l"/>
              </a:tabLst>
            </a:pPr>
            <a:r>
              <a:rPr lang="en-US" sz="2400" spc="5" dirty="0" err="1">
                <a:solidFill>
                  <a:srgbClr val="002B8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LĨNH</a:t>
            </a:r>
            <a:r>
              <a:rPr lang="en-US" sz="2400" spc="5" dirty="0">
                <a:solidFill>
                  <a:srgbClr val="002B8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spc="5" dirty="0" err="1">
                <a:solidFill>
                  <a:srgbClr val="002B8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VỰC</a:t>
            </a:r>
            <a:r>
              <a:rPr lang="en-US" sz="2400" spc="5" dirty="0">
                <a:solidFill>
                  <a:srgbClr val="002B8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spc="5" dirty="0" err="1">
                <a:solidFill>
                  <a:srgbClr val="002B8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DỊCH</a:t>
            </a:r>
            <a:r>
              <a:rPr lang="en-US" sz="2400" spc="5" dirty="0">
                <a:solidFill>
                  <a:srgbClr val="002B8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VỤ </a:t>
            </a:r>
            <a:r>
              <a:rPr lang="en-US" sz="2400" spc="5" dirty="0" err="1">
                <a:solidFill>
                  <a:srgbClr val="002B8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DẦU</a:t>
            </a:r>
            <a:r>
              <a:rPr lang="en-US" sz="2400" spc="5" dirty="0">
                <a:solidFill>
                  <a:srgbClr val="002B8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spc="5" dirty="0" err="1">
                <a:solidFill>
                  <a:srgbClr val="002B8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KHÍ</a:t>
            </a:r>
            <a:r>
              <a:rPr lang="en-US" sz="2400" spc="5" dirty="0">
                <a:solidFill>
                  <a:srgbClr val="002B8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400" spc="5" dirty="0" err="1">
                <a:solidFill>
                  <a:srgbClr val="002B8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US" sz="2400" spc="5" dirty="0" err="1">
                <a:solidFill>
                  <a:srgbClr val="002B8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ây</a:t>
            </a:r>
            <a:r>
              <a:rPr lang="en-US" sz="2400" spc="5" dirty="0">
                <a:solidFill>
                  <a:srgbClr val="002B8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spc="5" dirty="0" err="1">
                <a:solidFill>
                  <a:srgbClr val="002B8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dựng</a:t>
            </a:r>
            <a:r>
              <a:rPr lang="en-US" sz="2400" spc="5" dirty="0">
                <a:solidFill>
                  <a:srgbClr val="002B8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spc="5" dirty="0" err="1">
                <a:solidFill>
                  <a:srgbClr val="002B8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400" spc="5" dirty="0">
                <a:solidFill>
                  <a:srgbClr val="002B8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spc="5" dirty="0" err="1">
                <a:solidFill>
                  <a:srgbClr val="002B8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cơ</a:t>
            </a:r>
            <a:r>
              <a:rPr lang="en-US" sz="2400" spc="5" dirty="0">
                <a:solidFill>
                  <a:srgbClr val="002B8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spc="5" dirty="0" err="1">
                <a:solidFill>
                  <a:srgbClr val="002B8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sở</a:t>
            </a:r>
            <a:r>
              <a:rPr lang="en-US" sz="2400" spc="5" dirty="0">
                <a:solidFill>
                  <a:srgbClr val="002B8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spc="5" dirty="0" err="1">
                <a:solidFill>
                  <a:srgbClr val="002B8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2400" spc="5" dirty="0">
                <a:solidFill>
                  <a:srgbClr val="002B8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spc="5" dirty="0" err="1">
                <a:solidFill>
                  <a:srgbClr val="002B8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chất</a:t>
            </a:r>
            <a:r>
              <a:rPr lang="en-US" sz="2400" spc="5" dirty="0">
                <a:solidFill>
                  <a:srgbClr val="002B8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spc="5" dirty="0" err="1">
                <a:solidFill>
                  <a:srgbClr val="002B8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kỹ</a:t>
            </a:r>
            <a:r>
              <a:rPr lang="en-US" sz="2400" spc="5" dirty="0">
                <a:solidFill>
                  <a:srgbClr val="002B8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spc="5" dirty="0" err="1">
                <a:solidFill>
                  <a:srgbClr val="002B8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thuật</a:t>
            </a:r>
            <a:r>
              <a:rPr lang="en-US" sz="2400" spc="5" dirty="0">
                <a:solidFill>
                  <a:srgbClr val="002B8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spc="5" dirty="0" err="1">
                <a:solidFill>
                  <a:srgbClr val="002B8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2400" spc="5" dirty="0">
                <a:solidFill>
                  <a:srgbClr val="002B8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spc="5" dirty="0" err="1">
                <a:solidFill>
                  <a:srgbClr val="002B8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đại</a:t>
            </a:r>
            <a:r>
              <a:rPr lang="en-US" sz="2400" spc="5" dirty="0">
                <a:solidFill>
                  <a:srgbClr val="002B8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spc="5" dirty="0" err="1">
                <a:solidFill>
                  <a:srgbClr val="002B8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đủ</a:t>
            </a:r>
            <a:r>
              <a:rPr lang="en-US" sz="2400" spc="5" dirty="0">
                <a:solidFill>
                  <a:srgbClr val="002B8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spc="5" dirty="0" err="1">
                <a:solidFill>
                  <a:srgbClr val="002B8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năng</a:t>
            </a:r>
            <a:r>
              <a:rPr lang="en-US" sz="2400" spc="5" dirty="0">
                <a:solidFill>
                  <a:srgbClr val="002B8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spc="5" dirty="0" err="1">
                <a:solidFill>
                  <a:srgbClr val="002B8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lực</a:t>
            </a:r>
            <a:r>
              <a:rPr lang="en-US" sz="2400" spc="5" dirty="0">
                <a:solidFill>
                  <a:srgbClr val="002B8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spc="5" dirty="0" err="1">
                <a:solidFill>
                  <a:srgbClr val="002B8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2400" spc="5" dirty="0">
                <a:solidFill>
                  <a:srgbClr val="002B8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spc="5" dirty="0" err="1">
                <a:solidFill>
                  <a:srgbClr val="002B8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2400" spc="5" dirty="0">
                <a:solidFill>
                  <a:srgbClr val="002B8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spc="5" dirty="0" err="1">
                <a:solidFill>
                  <a:srgbClr val="002B8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400" spc="5" dirty="0">
                <a:solidFill>
                  <a:srgbClr val="002B8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spc="5" dirty="0" err="1">
                <a:solidFill>
                  <a:srgbClr val="002B8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sz="2400" spc="5" dirty="0">
                <a:solidFill>
                  <a:srgbClr val="002B8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spc="5" dirty="0" err="1">
                <a:solidFill>
                  <a:srgbClr val="002B8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trình</a:t>
            </a:r>
            <a:r>
              <a:rPr lang="en-US" sz="2400" spc="5" dirty="0">
                <a:solidFill>
                  <a:srgbClr val="002B8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spc="5" dirty="0" err="1">
                <a:solidFill>
                  <a:srgbClr val="002B8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dầu</a:t>
            </a:r>
            <a:r>
              <a:rPr lang="en-US" sz="2400" spc="5" dirty="0">
                <a:solidFill>
                  <a:srgbClr val="002B8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spc="5" dirty="0" err="1">
                <a:solidFill>
                  <a:srgbClr val="002B8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khí</a:t>
            </a:r>
            <a:r>
              <a:rPr lang="en-US" sz="2400" spc="5" dirty="0">
                <a:solidFill>
                  <a:srgbClr val="002B8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spc="5" dirty="0" err="1">
                <a:solidFill>
                  <a:srgbClr val="002B8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trọng</a:t>
            </a:r>
            <a:r>
              <a:rPr lang="en-US" sz="2400" spc="5" dirty="0">
                <a:solidFill>
                  <a:srgbClr val="002B8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spc="5" dirty="0" err="1">
                <a:solidFill>
                  <a:srgbClr val="002B8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điểm</a:t>
            </a:r>
            <a:r>
              <a:rPr lang="en-US" sz="2400" spc="5" dirty="0">
                <a:solidFill>
                  <a:srgbClr val="002B8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spc="5" dirty="0" err="1">
                <a:solidFill>
                  <a:srgbClr val="002B8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400" spc="5" dirty="0">
                <a:solidFill>
                  <a:srgbClr val="002B8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spc="5" dirty="0" err="1">
                <a:solidFill>
                  <a:srgbClr val="002B8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sz="2400" spc="5" dirty="0">
                <a:solidFill>
                  <a:srgbClr val="002B8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spc="5" dirty="0" err="1">
                <a:solidFill>
                  <a:srgbClr val="002B8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trình</a:t>
            </a:r>
            <a:r>
              <a:rPr lang="en-US" sz="2400" spc="5" dirty="0">
                <a:solidFill>
                  <a:srgbClr val="002B8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spc="5" dirty="0" err="1">
                <a:solidFill>
                  <a:srgbClr val="002B8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sz="2400" spc="5" dirty="0">
                <a:solidFill>
                  <a:srgbClr val="002B8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spc="5" dirty="0" err="1">
                <a:solidFill>
                  <a:srgbClr val="002B8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nghiệp</a:t>
            </a:r>
            <a:r>
              <a:rPr lang="en-US" sz="2400" spc="5" dirty="0">
                <a:solidFill>
                  <a:srgbClr val="002B8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spc="5" dirty="0" err="1">
                <a:solidFill>
                  <a:srgbClr val="002B8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400" spc="5" dirty="0">
                <a:solidFill>
                  <a:srgbClr val="002B8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spc="5" dirty="0" err="1">
                <a:solidFill>
                  <a:srgbClr val="002B8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quy</a:t>
            </a:r>
            <a:r>
              <a:rPr lang="en-US" sz="2400" spc="5" dirty="0">
                <a:solidFill>
                  <a:srgbClr val="002B8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spc="5" dirty="0" err="1">
                <a:solidFill>
                  <a:srgbClr val="002B8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mô</a:t>
            </a:r>
            <a:r>
              <a:rPr lang="en-US" sz="2400" spc="5" dirty="0">
                <a:solidFill>
                  <a:srgbClr val="002B8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spc="5" dirty="0" err="1">
                <a:solidFill>
                  <a:srgbClr val="002B8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lớn</a:t>
            </a:r>
            <a:r>
              <a:rPr lang="en-US" sz="2400" spc="5" dirty="0">
                <a:solidFill>
                  <a:srgbClr val="002B8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spc="5" dirty="0" err="1">
                <a:solidFill>
                  <a:srgbClr val="002B8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sz="2400" spc="5" dirty="0">
                <a:solidFill>
                  <a:srgbClr val="002B8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spc="5" dirty="0" err="1">
                <a:solidFill>
                  <a:srgbClr val="002B8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nghệ</a:t>
            </a:r>
            <a:r>
              <a:rPr lang="en-US" sz="2400" spc="5" dirty="0">
                <a:solidFill>
                  <a:srgbClr val="002B8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spc="5" dirty="0" err="1">
                <a:solidFill>
                  <a:srgbClr val="002B8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cao</a:t>
            </a:r>
            <a:r>
              <a:rPr lang="en-US" sz="2400" spc="5" dirty="0">
                <a:solidFill>
                  <a:srgbClr val="002B8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spc="5" dirty="0" err="1">
                <a:solidFill>
                  <a:srgbClr val="002B8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trước</a:t>
            </a:r>
            <a:r>
              <a:rPr lang="en-US" sz="2400" spc="5" dirty="0">
                <a:solidFill>
                  <a:srgbClr val="002B8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spc="5" dirty="0" err="1">
                <a:solidFill>
                  <a:srgbClr val="002B8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đây</a:t>
            </a:r>
            <a:r>
              <a:rPr lang="en-US" sz="2400" spc="5" dirty="0">
                <a:solidFill>
                  <a:srgbClr val="002B8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spc="5" dirty="0" err="1">
                <a:solidFill>
                  <a:srgbClr val="002B8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phải</a:t>
            </a:r>
            <a:r>
              <a:rPr lang="en-US" sz="2400" spc="5" dirty="0">
                <a:solidFill>
                  <a:srgbClr val="002B8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spc="5" dirty="0" err="1">
                <a:solidFill>
                  <a:srgbClr val="002B8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thuê</a:t>
            </a:r>
            <a:r>
              <a:rPr lang="en-US" sz="2400" spc="5" dirty="0">
                <a:solidFill>
                  <a:srgbClr val="002B8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spc="5" dirty="0" err="1">
                <a:solidFill>
                  <a:srgbClr val="002B8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sz="2400" spc="5" dirty="0">
                <a:solidFill>
                  <a:srgbClr val="002B8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spc="5" dirty="0" err="1">
                <a:solidFill>
                  <a:srgbClr val="002B8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thầu</a:t>
            </a:r>
            <a:r>
              <a:rPr lang="en-US" sz="2400" spc="5" dirty="0">
                <a:solidFill>
                  <a:srgbClr val="002B8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spc="5" dirty="0" err="1">
                <a:solidFill>
                  <a:srgbClr val="002B8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sz="2400" spc="5" dirty="0">
                <a:solidFill>
                  <a:srgbClr val="002B8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spc="5" dirty="0" err="1">
                <a:solidFill>
                  <a:srgbClr val="002B8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ngoài</a:t>
            </a:r>
            <a:r>
              <a:rPr lang="en-US" sz="2400" spc="5" dirty="0">
                <a:solidFill>
                  <a:srgbClr val="002B8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400" spc="5" dirty="0">
              <a:solidFill>
                <a:srgbClr val="002B82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spcBef>
                <a:spcPts val="600"/>
              </a:spcBef>
              <a:spcAft>
                <a:spcPts val="0"/>
              </a:spcAft>
              <a:buFont typeface="Wingdings" panose="05000000000000000000" pitchFamily="2" charset="2"/>
              <a:buChar char="Ø"/>
              <a:tabLst>
                <a:tab pos="270510" algn="l"/>
              </a:tabLst>
            </a:pPr>
            <a:endParaRPr lang="en-US" sz="2000" dirty="0">
              <a:solidFill>
                <a:srgbClr val="002B82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493314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Freeform 27">
            <a:extLst>
              <a:ext uri="{FF2B5EF4-FFF2-40B4-BE49-F238E27FC236}">
                <a16:creationId xmlns:a16="http://schemas.microsoft.com/office/drawing/2014/main" id="{34230EEC-3D53-EB4C-814C-B59023198354}"/>
              </a:ext>
            </a:extLst>
          </p:cNvPr>
          <p:cNvSpPr/>
          <p:nvPr/>
        </p:nvSpPr>
        <p:spPr>
          <a:xfrm>
            <a:off x="-2304077" y="8614"/>
            <a:ext cx="6676849" cy="6849386"/>
          </a:xfrm>
          <a:custGeom>
            <a:avLst/>
            <a:gdLst>
              <a:gd name="connsiteX0" fmla="*/ 0 w 9659145"/>
              <a:gd name="connsiteY0" fmla="*/ 0 h 9908748"/>
              <a:gd name="connsiteX1" fmla="*/ 7988768 w 9659145"/>
              <a:gd name="connsiteY1" fmla="*/ 0 h 9908748"/>
              <a:gd name="connsiteX2" fmla="*/ 9532397 w 9659145"/>
              <a:gd name="connsiteY2" fmla="*/ 4144878 h 9908748"/>
              <a:gd name="connsiteX3" fmla="*/ 9272600 w 9659145"/>
              <a:gd name="connsiteY3" fmla="*/ 6027930 h 9908748"/>
              <a:gd name="connsiteX4" fmla="*/ 6438645 w 9659145"/>
              <a:gd name="connsiteY4" fmla="*/ 9908748 h 9908748"/>
              <a:gd name="connsiteX5" fmla="*/ 0 w 9659145"/>
              <a:gd name="connsiteY5" fmla="*/ 9908748 h 9908748"/>
              <a:gd name="connsiteX6" fmla="*/ 0 w 9659145"/>
              <a:gd name="connsiteY6" fmla="*/ 0 h 99087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9659145" h="9908748">
                <a:moveTo>
                  <a:pt x="0" y="0"/>
                </a:moveTo>
                <a:lnTo>
                  <a:pt x="7988768" y="0"/>
                </a:lnTo>
                <a:lnTo>
                  <a:pt x="9532397" y="4144878"/>
                </a:lnTo>
                <a:cubicBezTo>
                  <a:pt x="9768380" y="4776891"/>
                  <a:pt x="9670956" y="5482495"/>
                  <a:pt x="9272600" y="6027930"/>
                </a:cubicBezTo>
                <a:lnTo>
                  <a:pt x="6438645" y="9908748"/>
                </a:lnTo>
                <a:lnTo>
                  <a:pt x="0" y="9908748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0">
                <a:schemeClr val="tx1">
                  <a:alpha val="50000"/>
                </a:schemeClr>
              </a:gs>
              <a:gs pos="50000">
                <a:schemeClr val="tx1">
                  <a:tint val="44500"/>
                  <a:satMod val="160000"/>
                  <a:alpha val="20000"/>
                </a:schemeClr>
              </a:gs>
              <a:gs pos="100000">
                <a:schemeClr val="tx1">
                  <a:tint val="23500"/>
                  <a:satMod val="160000"/>
                  <a:alpha val="0"/>
                </a:schemeClr>
              </a:gs>
            </a:gsLst>
            <a:lin ang="13500000" scaled="1"/>
            <a:tileRect/>
          </a:gradFill>
          <a:ln w="21638" cap="flat">
            <a:noFill/>
            <a:prstDash val="solid"/>
            <a:miter/>
          </a:ln>
        </p:spPr>
        <p:txBody>
          <a:bodyPr rtlCol="0" anchor="ctr"/>
          <a:lstStyle/>
          <a:p>
            <a:endParaRPr lang="en-US" sz="22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Объект 2">
            <a:extLst>
              <a:ext uri="{FF2B5EF4-FFF2-40B4-BE49-F238E27FC236}">
                <a16:creationId xmlns:a16="http://schemas.microsoft.com/office/drawing/2014/main" id="{D1F184B7-DF91-4578-A0A4-C3CAE894DED7}"/>
              </a:ext>
            </a:extLst>
          </p:cNvPr>
          <p:cNvSpPr txBox="1">
            <a:spLocks/>
          </p:cNvSpPr>
          <p:nvPr/>
        </p:nvSpPr>
        <p:spPr>
          <a:xfrm>
            <a:off x="5077763" y="3188934"/>
            <a:ext cx="7048375" cy="480131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>
            <a:lvl1pPr indent="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1">
                <a:solidFill>
                  <a:srgbClr val="002060"/>
                </a:solidFill>
                <a:latin typeface="Barlow" panose="00000500000000000000" pitchFamily="2" charset="0"/>
                <a:cs typeface="Arial" panose="020B060402020202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en-US" sz="2800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KẾT </a:t>
            </a:r>
            <a:r>
              <a:rPr lang="en-US" sz="2800" dirty="0" err="1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QUẢ</a:t>
            </a:r>
            <a:r>
              <a:rPr lang="en-US" sz="2800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HOẠT</a:t>
            </a:r>
            <a:r>
              <a:rPr lang="en-US" sz="2800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2800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NĂM</a:t>
            </a:r>
            <a:r>
              <a:rPr lang="en-US" sz="2800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2021</a:t>
            </a:r>
            <a:endParaRPr lang="vi-VN" sz="2800" dirty="0">
              <a:solidFill>
                <a:srgbClr val="0000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EC75F719-529B-4DB2-8071-86A405EB25C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785" y="1812360"/>
            <a:ext cx="2023463" cy="1764726"/>
          </a:xfrm>
          <a:prstGeom prst="rect">
            <a:avLst/>
          </a:prstGeom>
        </p:spPr>
      </p:pic>
      <p:sp>
        <p:nvSpPr>
          <p:cNvPr id="26" name="Oval 25">
            <a:extLst>
              <a:ext uri="{FF2B5EF4-FFF2-40B4-BE49-F238E27FC236}">
                <a16:creationId xmlns:a16="http://schemas.microsoft.com/office/drawing/2014/main" id="{7B757F43-9DF4-484D-A988-2D1B71CEA583}"/>
              </a:ext>
            </a:extLst>
          </p:cNvPr>
          <p:cNvSpPr/>
          <p:nvPr/>
        </p:nvSpPr>
        <p:spPr>
          <a:xfrm>
            <a:off x="4247146" y="3040484"/>
            <a:ext cx="830617" cy="797148"/>
          </a:xfrm>
          <a:prstGeom prst="ellipse">
            <a:avLst/>
          </a:prstGeom>
          <a:solidFill>
            <a:schemeClr val="bg1"/>
          </a:solidFill>
          <a:ln w="762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20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C02C6990-08AF-4FD3-8CB2-F6BC00896B02}"/>
              </a:ext>
            </a:extLst>
          </p:cNvPr>
          <p:cNvSpPr/>
          <p:nvPr/>
        </p:nvSpPr>
        <p:spPr>
          <a:xfrm>
            <a:off x="4438737" y="3177448"/>
            <a:ext cx="46358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ea typeface="Segoe UI" panose="020B0502040204020203" pitchFamily="34" charset="0"/>
                <a:cs typeface="Times New Roman" panose="02020603050405020304" pitchFamily="18" charset="0"/>
              </a:rPr>
              <a:t>II</a:t>
            </a:r>
          </a:p>
        </p:txBody>
      </p:sp>
    </p:spTree>
    <p:extLst>
      <p:ext uri="{BB962C8B-B14F-4D97-AF65-F5344CB8AC3E}">
        <p14:creationId xmlns:p14="http://schemas.microsoft.com/office/powerpoint/2010/main" val="22153709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312271"/>
            <a:ext cx="12192000" cy="70574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138" y="0"/>
            <a:ext cx="850472" cy="741723"/>
          </a:xfrm>
          <a:prstGeom prst="rect">
            <a:avLst/>
          </a:prstGeom>
        </p:spPr>
      </p:pic>
      <p:sp>
        <p:nvSpPr>
          <p:cNvPr id="14" name="Объект 2">
            <a:extLst>
              <a:ext uri="{FF2B5EF4-FFF2-40B4-BE49-F238E27FC236}">
                <a16:creationId xmlns:a16="http://schemas.microsoft.com/office/drawing/2014/main" id="{0090FE31-0679-4468-9DCC-038076E921AA}"/>
              </a:ext>
            </a:extLst>
          </p:cNvPr>
          <p:cNvSpPr txBox="1">
            <a:spLocks/>
          </p:cNvSpPr>
          <p:nvPr/>
        </p:nvSpPr>
        <p:spPr>
          <a:xfrm>
            <a:off x="1264175" y="223106"/>
            <a:ext cx="9674336" cy="424732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>
            <a:lvl1pPr indent="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1">
                <a:solidFill>
                  <a:srgbClr val="002060"/>
                </a:solidFill>
                <a:latin typeface="Barlow" panose="00000500000000000000" pitchFamily="2" charset="0"/>
                <a:cs typeface="Arial" panose="020B060402020202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algn="ctr"/>
            <a:r>
              <a:rPr lang="en-US" dirty="0" err="1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dirty="0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CHỈ</a:t>
            </a:r>
            <a:r>
              <a:rPr lang="en-US" dirty="0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TIÊU</a:t>
            </a:r>
            <a:r>
              <a:rPr lang="en-US" dirty="0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TÀI</a:t>
            </a:r>
            <a:r>
              <a:rPr lang="en-US" dirty="0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CHÍNH</a:t>
            </a:r>
            <a:r>
              <a:rPr lang="en-US" dirty="0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CHỦ</a:t>
            </a:r>
            <a:r>
              <a:rPr lang="en-US" dirty="0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YẾU</a:t>
            </a:r>
            <a:r>
              <a:rPr lang="en-US" dirty="0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NĂM</a:t>
            </a:r>
            <a:r>
              <a:rPr lang="en-US" dirty="0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2021 </a:t>
            </a:r>
            <a:r>
              <a:rPr lang="en-US" dirty="0" err="1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dirty="0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PVN</a:t>
            </a:r>
            <a:endParaRPr lang="vi-VN" dirty="0">
              <a:solidFill>
                <a:srgbClr val="002B8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1BC3A6FC-9B83-48DE-B529-65C1982FDA2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89748788"/>
              </p:ext>
            </p:extLst>
          </p:nvPr>
        </p:nvGraphicFramePr>
        <p:xfrm>
          <a:off x="724829" y="1215483"/>
          <a:ext cx="10493298" cy="5061235"/>
        </p:xfrm>
        <a:graphic>
          <a:graphicData uri="http://schemas.openxmlformats.org/drawingml/2006/table">
            <a:tbl>
              <a:tblPr firstRow="1" firstCol="1" bandRow="1"/>
              <a:tblGrid>
                <a:gridCol w="701423">
                  <a:extLst>
                    <a:ext uri="{9D8B030D-6E8A-4147-A177-3AD203B41FA5}">
                      <a16:colId xmlns:a16="http://schemas.microsoft.com/office/drawing/2014/main" val="4170168509"/>
                    </a:ext>
                  </a:extLst>
                </a:gridCol>
                <a:gridCol w="2526020">
                  <a:extLst>
                    <a:ext uri="{9D8B030D-6E8A-4147-A177-3AD203B41FA5}">
                      <a16:colId xmlns:a16="http://schemas.microsoft.com/office/drawing/2014/main" val="612603517"/>
                    </a:ext>
                  </a:extLst>
                </a:gridCol>
                <a:gridCol w="1092939">
                  <a:extLst>
                    <a:ext uri="{9D8B030D-6E8A-4147-A177-3AD203B41FA5}">
                      <a16:colId xmlns:a16="http://schemas.microsoft.com/office/drawing/2014/main" val="2567415002"/>
                    </a:ext>
                  </a:extLst>
                </a:gridCol>
                <a:gridCol w="1189116">
                  <a:extLst>
                    <a:ext uri="{9D8B030D-6E8A-4147-A177-3AD203B41FA5}">
                      <a16:colId xmlns:a16="http://schemas.microsoft.com/office/drawing/2014/main" val="1809121673"/>
                    </a:ext>
                  </a:extLst>
                </a:gridCol>
                <a:gridCol w="1245950">
                  <a:extLst>
                    <a:ext uri="{9D8B030D-6E8A-4147-A177-3AD203B41FA5}">
                      <a16:colId xmlns:a16="http://schemas.microsoft.com/office/drawing/2014/main" val="1048104066"/>
                    </a:ext>
                  </a:extLst>
                </a:gridCol>
                <a:gridCol w="1245950">
                  <a:extLst>
                    <a:ext uri="{9D8B030D-6E8A-4147-A177-3AD203B41FA5}">
                      <a16:colId xmlns:a16="http://schemas.microsoft.com/office/drawing/2014/main" val="740571111"/>
                    </a:ext>
                  </a:extLst>
                </a:gridCol>
                <a:gridCol w="1245950">
                  <a:extLst>
                    <a:ext uri="{9D8B030D-6E8A-4147-A177-3AD203B41FA5}">
                      <a16:colId xmlns:a16="http://schemas.microsoft.com/office/drawing/2014/main" val="2514621327"/>
                    </a:ext>
                  </a:extLst>
                </a:gridCol>
                <a:gridCol w="1245950">
                  <a:extLst>
                    <a:ext uri="{9D8B030D-6E8A-4147-A177-3AD203B41FA5}">
                      <a16:colId xmlns:a16="http://schemas.microsoft.com/office/drawing/2014/main" val="594183572"/>
                    </a:ext>
                  </a:extLst>
                </a:gridCol>
              </a:tblGrid>
              <a:tr h="246466">
                <a:tc rowSpan="2"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TT</a:t>
                      </a:r>
                      <a:endParaRPr lang="en-US" sz="1800" dirty="0">
                        <a:solidFill>
                          <a:srgbClr val="002B82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3343" marR="63343" marT="0" marB="0" anchor="ctr">
                    <a:lnL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n-US" sz="1800" b="1" dirty="0" err="1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Chỉ</a:t>
                      </a:r>
                      <a:r>
                        <a:rPr lang="en-US" sz="1800" b="1" dirty="0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1800" b="1" dirty="0" err="1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tiêu</a:t>
                      </a:r>
                      <a:endParaRPr lang="en-US" sz="1800" dirty="0">
                        <a:solidFill>
                          <a:srgbClr val="002B82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3343" marR="63343" marT="0" marB="0" anchor="ctr">
                    <a:lnL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n-US" sz="1800" b="1" dirty="0" err="1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Đơn</a:t>
                      </a:r>
                      <a:r>
                        <a:rPr lang="en-US" sz="1800" b="1" dirty="0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1800" b="1" dirty="0" err="1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vị</a:t>
                      </a:r>
                      <a:r>
                        <a:rPr lang="en-US" sz="1800" b="1" dirty="0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br>
                        <a:rPr lang="en-US" sz="1800" b="1" dirty="0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</a:br>
                      <a:r>
                        <a:rPr lang="en-US" sz="1800" b="1" dirty="0" err="1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tính</a:t>
                      </a:r>
                      <a:endParaRPr lang="en-US" sz="1800" dirty="0">
                        <a:solidFill>
                          <a:srgbClr val="002B82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3343" marR="63343" marT="0" marB="0" anchor="ctr">
                    <a:lnL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n-US" sz="1800" b="1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Thực hiện năm 2020</a:t>
                      </a:r>
                      <a:endParaRPr lang="en-US" sz="1800">
                        <a:solidFill>
                          <a:srgbClr val="002B82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3343" marR="63343" marT="0" marB="0" anchor="ctr">
                    <a:lnL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n-US" sz="1800" b="1" dirty="0" err="1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Kế</a:t>
                      </a:r>
                      <a:r>
                        <a:rPr lang="en-US" sz="1800" b="1" dirty="0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1800" b="1" dirty="0" err="1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hoạch</a:t>
                      </a:r>
                      <a:r>
                        <a:rPr lang="en-US" sz="1800" b="1" dirty="0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 </a:t>
                      </a:r>
                      <a:r>
                        <a:rPr lang="en-US" sz="1800" b="1" dirty="0" err="1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năm</a:t>
                      </a:r>
                      <a:r>
                        <a:rPr lang="en-US" sz="1800" b="1" dirty="0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2021</a:t>
                      </a:r>
                      <a:endParaRPr lang="en-US" sz="1800" dirty="0">
                        <a:solidFill>
                          <a:srgbClr val="002B82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3343" marR="63343" marT="0" marB="0" anchor="ctr">
                    <a:lnL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n-US" sz="1800" b="1" u="sng" dirty="0" err="1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Thực</a:t>
                      </a:r>
                      <a:r>
                        <a:rPr lang="en-US" sz="1800" b="1" u="sng" dirty="0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1800" b="1" u="sng" dirty="0" err="1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hiện</a:t>
                      </a:r>
                      <a:r>
                        <a:rPr lang="en-US" sz="1800" b="1" u="sng" dirty="0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/>
                      </a:r>
                      <a:br>
                        <a:rPr lang="en-US" sz="1800" b="1" u="sng" dirty="0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</a:br>
                      <a:r>
                        <a:rPr lang="en-US" sz="1800" b="1" u="sng" dirty="0" err="1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năm</a:t>
                      </a:r>
                      <a:r>
                        <a:rPr lang="en-US" sz="1800" b="1" u="sng" dirty="0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2021</a:t>
                      </a:r>
                    </a:p>
                  </a:txBody>
                  <a:tcPr marL="63343" marR="63343" marT="0" marB="0" anchor="ctr">
                    <a:lnL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2000" b="1" i="1" dirty="0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So </a:t>
                      </a:r>
                      <a:r>
                        <a:rPr lang="en-US" sz="2000" b="1" i="1" dirty="0" err="1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sánh</a:t>
                      </a:r>
                      <a:endParaRPr lang="en-US" sz="2000" b="1" dirty="0">
                        <a:solidFill>
                          <a:srgbClr val="002B82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3343" marR="63343" marT="0" marB="0" anchor="ctr">
                    <a:lnL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58020612"/>
                  </a:ext>
                </a:extLst>
              </a:tr>
              <a:tr h="946427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i="1" dirty="0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TH </a:t>
                      </a:r>
                      <a:r>
                        <a:rPr lang="en-US" sz="1800" b="1" i="1" dirty="0" err="1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năm</a:t>
                      </a:r>
                      <a:r>
                        <a:rPr lang="en-US" sz="1800" b="1" i="1" dirty="0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1800" b="1" i="1" dirty="0" err="1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với</a:t>
                      </a:r>
                      <a:r>
                        <a:rPr lang="en-US" sz="1800" b="1" i="1" dirty="0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KH </a:t>
                      </a:r>
                      <a:r>
                        <a:rPr lang="en-US" sz="1800" b="1" i="1" dirty="0" err="1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năm</a:t>
                      </a:r>
                      <a:endParaRPr lang="en-US" sz="1800" b="1" dirty="0">
                        <a:solidFill>
                          <a:srgbClr val="002B82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3343" marR="63343" marT="0" marB="0" anchor="ctr">
                    <a:lnL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i="1" dirty="0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TH </a:t>
                      </a:r>
                      <a:r>
                        <a:rPr lang="en-US" sz="1800" b="1" i="1" dirty="0" err="1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năm</a:t>
                      </a:r>
                      <a:r>
                        <a:rPr lang="en-US" sz="1800" b="1" i="1" dirty="0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2021 so </a:t>
                      </a:r>
                      <a:r>
                        <a:rPr lang="en-US" sz="1800" b="1" i="1" dirty="0" err="1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với</a:t>
                      </a:r>
                      <a:r>
                        <a:rPr lang="en-US" sz="1800" b="1" i="1" dirty="0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1800" b="1" i="1" dirty="0" err="1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năm</a:t>
                      </a:r>
                      <a:r>
                        <a:rPr lang="en-US" sz="1800" b="1" i="1" dirty="0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2020</a:t>
                      </a:r>
                      <a:endParaRPr lang="en-US" sz="1800" b="1" dirty="0">
                        <a:solidFill>
                          <a:srgbClr val="002B82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3343" marR="63343" marT="0" marB="0" anchor="ctr">
                    <a:lnL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28637042"/>
                  </a:ext>
                </a:extLst>
              </a:tr>
              <a:tr h="301834">
                <a:tc>
                  <a:txBody>
                    <a:bodyPr/>
                    <a:lstStyle/>
                    <a:p>
                      <a:pPr algn="ctr"/>
                      <a:r>
                        <a:rPr lang="en-US" sz="1800" b="1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A</a:t>
                      </a:r>
                      <a:endParaRPr lang="en-US" sz="1800">
                        <a:solidFill>
                          <a:srgbClr val="002B82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3343" marR="63343" marT="0" marB="0" anchor="ctr">
                    <a:lnL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B</a:t>
                      </a:r>
                      <a:endParaRPr lang="en-US" sz="1800">
                        <a:solidFill>
                          <a:srgbClr val="002B82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3343" marR="63343" marT="0" marB="0" anchor="ctr">
                    <a:lnL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C</a:t>
                      </a:r>
                      <a:endParaRPr lang="en-US" sz="1800">
                        <a:solidFill>
                          <a:srgbClr val="002B82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3343" marR="63343" marT="0" marB="0" anchor="ctr">
                    <a:lnL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</a:t>
                      </a:r>
                      <a:endParaRPr lang="en-US" sz="1800">
                        <a:solidFill>
                          <a:srgbClr val="002B82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3343" marR="63343" marT="0" marB="0" anchor="ctr">
                    <a:lnL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</a:t>
                      </a:r>
                      <a:endParaRPr lang="en-US" sz="1800">
                        <a:solidFill>
                          <a:srgbClr val="002B82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3343" marR="63343" marT="0" marB="0" anchor="ctr">
                    <a:lnL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u="sng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3</a:t>
                      </a:r>
                    </a:p>
                  </a:txBody>
                  <a:tcPr marL="63343" marR="63343" marT="0" marB="0" anchor="ctr">
                    <a:lnL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4=3/2</a:t>
                      </a:r>
                      <a:endParaRPr lang="en-US" sz="1800" dirty="0">
                        <a:solidFill>
                          <a:srgbClr val="002B82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3343" marR="63343" marT="0" marB="0" anchor="ctr">
                    <a:lnL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5=3/1</a:t>
                      </a:r>
                      <a:endParaRPr lang="en-US" sz="1800" dirty="0">
                        <a:solidFill>
                          <a:srgbClr val="002B82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3343" marR="63343" marT="0" marB="0" anchor="ctr">
                    <a:lnL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34299174"/>
                  </a:ext>
                </a:extLst>
              </a:tr>
              <a:tr h="709820"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</a:t>
                      </a:r>
                    </a:p>
                  </a:txBody>
                  <a:tcPr marL="63343" marR="63343" marT="0" marB="0" anchor="b">
                    <a:lnL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1" dirty="0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Gia </a:t>
                      </a:r>
                      <a:r>
                        <a:rPr lang="en-US" sz="1600" b="1" dirty="0" err="1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tăng</a:t>
                      </a:r>
                      <a:r>
                        <a:rPr lang="en-US" sz="1600" b="1" dirty="0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1600" b="1" dirty="0" err="1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trữ</a:t>
                      </a:r>
                      <a:r>
                        <a:rPr lang="en-US" sz="1600" b="1" dirty="0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1600" b="1" dirty="0" err="1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lượng</a:t>
                      </a:r>
                      <a:r>
                        <a:rPr lang="en-US" sz="1600" b="1" dirty="0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1600" b="1" dirty="0" err="1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dầu</a:t>
                      </a:r>
                      <a:r>
                        <a:rPr lang="en-US" sz="1600" b="1" dirty="0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1600" b="1" dirty="0" err="1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khí</a:t>
                      </a:r>
                      <a:endParaRPr lang="en-US" sz="1600" b="1" dirty="0">
                        <a:solidFill>
                          <a:srgbClr val="002B82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3343" marR="63343" marT="0" marB="0" anchor="b">
                    <a:lnL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err="1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Tr.tấn</a:t>
                      </a:r>
                      <a:r>
                        <a:rPr lang="en-US" sz="1600" b="1" dirty="0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br>
                        <a:rPr lang="en-US" sz="1600" b="1" dirty="0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</a:br>
                      <a:r>
                        <a:rPr lang="en-US" sz="1600" b="1" dirty="0" err="1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quy</a:t>
                      </a:r>
                      <a:r>
                        <a:rPr lang="en-US" sz="1600" b="1" dirty="0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1600" b="1" dirty="0" err="1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đổi</a:t>
                      </a:r>
                      <a:endParaRPr lang="en-US" sz="1600" b="1" dirty="0">
                        <a:solidFill>
                          <a:srgbClr val="002B82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3343" marR="63343" marT="0" marB="0" anchor="b">
                    <a:lnL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600" b="1" dirty="0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15,02</a:t>
                      </a:r>
                    </a:p>
                  </a:txBody>
                  <a:tcPr marL="63343" marR="63343" marT="0" marB="0" anchor="b">
                    <a:lnL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600" b="1" dirty="0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12-18</a:t>
                      </a:r>
                    </a:p>
                  </a:txBody>
                  <a:tcPr marL="63343" marR="63343" marT="0" marB="0" anchor="b">
                    <a:lnL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600" b="1" u="sng" dirty="0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14,15</a:t>
                      </a:r>
                    </a:p>
                  </a:txBody>
                  <a:tcPr marL="63343" marR="63343" marT="0" marB="0" anchor="b">
                    <a:lnL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600" b="1" dirty="0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117,9%</a:t>
                      </a:r>
                    </a:p>
                  </a:txBody>
                  <a:tcPr marL="63343" marR="63343" marT="0" marB="0" anchor="b">
                    <a:lnL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600" b="1" dirty="0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94,2%</a:t>
                      </a:r>
                    </a:p>
                  </a:txBody>
                  <a:tcPr marL="63343" marR="63343" marT="0" marB="0" anchor="b">
                    <a:lnL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52595656"/>
                  </a:ext>
                </a:extLst>
              </a:tr>
              <a:tr h="473213"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</a:t>
                      </a:r>
                    </a:p>
                  </a:txBody>
                  <a:tcPr marL="63343" marR="63343" marT="0" marB="0" anchor="b">
                    <a:lnL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1" dirty="0" err="1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Khai</a:t>
                      </a:r>
                      <a:r>
                        <a:rPr lang="en-US" sz="1600" b="1" dirty="0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1600" b="1" dirty="0" err="1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thác</a:t>
                      </a:r>
                      <a:r>
                        <a:rPr lang="en-US" sz="1600" b="1" dirty="0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1600" b="1" dirty="0" err="1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dầu</a:t>
                      </a:r>
                      <a:r>
                        <a:rPr lang="en-US" sz="1600" b="1" dirty="0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1600" b="1" dirty="0" err="1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thô</a:t>
                      </a:r>
                      <a:r>
                        <a:rPr lang="en-US" sz="1600" b="1" dirty="0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</a:p>
                  </a:txBody>
                  <a:tcPr marL="63343" marR="63343" marT="0" marB="0" anchor="b">
                    <a:lnL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err="1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Triệu</a:t>
                      </a:r>
                      <a:r>
                        <a:rPr lang="en-US" sz="1600" b="1" dirty="0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1600" b="1" dirty="0" err="1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tấn</a:t>
                      </a:r>
                      <a:endParaRPr lang="en-US" sz="1600" b="1" dirty="0">
                        <a:solidFill>
                          <a:srgbClr val="002B82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3343" marR="63343" marT="0" marB="0" anchor="b">
                    <a:lnL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600" b="1" dirty="0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11,47</a:t>
                      </a:r>
                    </a:p>
                  </a:txBody>
                  <a:tcPr marL="63343" marR="63343" marT="0" marB="0" anchor="b">
                    <a:lnL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600" b="1" dirty="0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9,72</a:t>
                      </a:r>
                    </a:p>
                  </a:txBody>
                  <a:tcPr marL="63343" marR="63343" marT="0" marB="0" anchor="b">
                    <a:lnL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600" b="1" u="sng" dirty="0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10,97</a:t>
                      </a:r>
                    </a:p>
                  </a:txBody>
                  <a:tcPr marL="63343" marR="63343" marT="0" marB="0" anchor="b">
                    <a:lnL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600" b="1" dirty="0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113%</a:t>
                      </a:r>
                    </a:p>
                  </a:txBody>
                  <a:tcPr marL="63343" marR="63343" marT="0" marB="0" anchor="b">
                    <a:lnL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600" b="1" dirty="0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96%</a:t>
                      </a:r>
                    </a:p>
                  </a:txBody>
                  <a:tcPr marL="63343" marR="63343" marT="0" marB="0" anchor="b">
                    <a:lnL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93670963"/>
                  </a:ext>
                </a:extLst>
              </a:tr>
              <a:tr h="301834"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63343" marR="63343" marT="0" marB="0" anchor="b">
                    <a:lnL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1" dirty="0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- </a:t>
                      </a:r>
                      <a:r>
                        <a:rPr lang="en-US" sz="1600" b="1" dirty="0" err="1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Trong</a:t>
                      </a:r>
                      <a:r>
                        <a:rPr lang="en-US" sz="1600" b="1" dirty="0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1600" b="1" dirty="0" err="1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nước</a:t>
                      </a:r>
                      <a:endParaRPr lang="en-US" sz="1600" b="1" dirty="0">
                        <a:solidFill>
                          <a:srgbClr val="002B82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3343" marR="63343" marT="0" marB="0" anchor="b">
                    <a:lnL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"</a:t>
                      </a:r>
                    </a:p>
                  </a:txBody>
                  <a:tcPr marL="63343" marR="63343" marT="0" marB="0" anchor="b">
                    <a:lnL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600" b="1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9,65</a:t>
                      </a:r>
                    </a:p>
                  </a:txBody>
                  <a:tcPr marL="63343" marR="63343" marT="0" marB="0" anchor="b">
                    <a:lnL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600" b="1" dirty="0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7,99</a:t>
                      </a:r>
                    </a:p>
                  </a:txBody>
                  <a:tcPr marL="63343" marR="63343" marT="0" marB="0" anchor="b">
                    <a:lnL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600" b="1" u="sng" dirty="0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9,10</a:t>
                      </a:r>
                    </a:p>
                  </a:txBody>
                  <a:tcPr marL="63343" marR="63343" marT="0" marB="0" anchor="b">
                    <a:lnL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600" b="1" dirty="0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114%</a:t>
                      </a:r>
                    </a:p>
                  </a:txBody>
                  <a:tcPr marL="63343" marR="63343" marT="0" marB="0" anchor="b">
                    <a:lnL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600" b="1" dirty="0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94%</a:t>
                      </a:r>
                    </a:p>
                  </a:txBody>
                  <a:tcPr marL="63343" marR="63343" marT="0" marB="0" anchor="b">
                    <a:lnL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61406522"/>
                  </a:ext>
                </a:extLst>
              </a:tr>
              <a:tr h="301834"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63343" marR="63343" marT="0" marB="0" anchor="b">
                    <a:lnL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1" dirty="0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- </a:t>
                      </a:r>
                      <a:r>
                        <a:rPr lang="en-US" sz="1600" b="1" dirty="0" err="1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Nước</a:t>
                      </a:r>
                      <a:r>
                        <a:rPr lang="en-US" sz="1600" b="1" dirty="0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1600" b="1" dirty="0" err="1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ngoài</a:t>
                      </a:r>
                      <a:endParaRPr lang="en-US" sz="1600" b="1" dirty="0">
                        <a:solidFill>
                          <a:srgbClr val="002B82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3343" marR="63343" marT="0" marB="0" anchor="b">
                    <a:lnL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"</a:t>
                      </a:r>
                    </a:p>
                  </a:txBody>
                  <a:tcPr marL="63343" marR="63343" marT="0" marB="0" anchor="b">
                    <a:lnL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600" b="1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1,82</a:t>
                      </a:r>
                    </a:p>
                  </a:txBody>
                  <a:tcPr marL="63343" marR="63343" marT="0" marB="0" anchor="b">
                    <a:lnL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600" b="1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1,73</a:t>
                      </a:r>
                    </a:p>
                  </a:txBody>
                  <a:tcPr marL="63343" marR="63343" marT="0" marB="0" anchor="b">
                    <a:lnL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600" b="1" u="sng" dirty="0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1,87</a:t>
                      </a:r>
                    </a:p>
                  </a:txBody>
                  <a:tcPr marL="63343" marR="63343" marT="0" marB="0" anchor="b">
                    <a:lnL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600" b="1" dirty="0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108%</a:t>
                      </a:r>
                    </a:p>
                  </a:txBody>
                  <a:tcPr marL="63343" marR="63343" marT="0" marB="0" anchor="b">
                    <a:lnL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600" b="1" dirty="0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103%</a:t>
                      </a:r>
                    </a:p>
                  </a:txBody>
                  <a:tcPr marL="63343" marR="63343" marT="0" marB="0" anchor="b">
                    <a:lnL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58367675"/>
                  </a:ext>
                </a:extLst>
              </a:tr>
              <a:tr h="301834"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3</a:t>
                      </a:r>
                    </a:p>
                  </a:txBody>
                  <a:tcPr marL="63343" marR="63343" marT="0" marB="0" anchor="b">
                    <a:lnL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1" dirty="0" err="1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Khí</a:t>
                      </a:r>
                      <a:endParaRPr lang="en-US" sz="1600" b="1" dirty="0">
                        <a:solidFill>
                          <a:srgbClr val="002B82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3343" marR="63343" marT="0" marB="0" anchor="b">
                    <a:lnL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err="1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Tỷ</a:t>
                      </a:r>
                      <a:r>
                        <a:rPr lang="en-US" sz="1600" b="1" dirty="0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m</a:t>
                      </a:r>
                      <a:r>
                        <a:rPr lang="en-US" sz="1600" b="1" baseline="30000" dirty="0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3</a:t>
                      </a:r>
                      <a:endParaRPr lang="en-US" sz="1600" b="1" dirty="0">
                        <a:solidFill>
                          <a:srgbClr val="002B82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3343" marR="63343" marT="0" marB="0" anchor="b">
                    <a:lnL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600" b="1" dirty="0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9,16</a:t>
                      </a:r>
                    </a:p>
                  </a:txBody>
                  <a:tcPr marL="63343" marR="63343" marT="0" marB="0" anchor="b">
                    <a:lnL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600" b="1" dirty="0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9,76</a:t>
                      </a:r>
                    </a:p>
                  </a:txBody>
                  <a:tcPr marL="63343" marR="63343" marT="0" marB="0" anchor="b">
                    <a:lnL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600" b="1" u="sng" dirty="0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7,43</a:t>
                      </a:r>
                    </a:p>
                  </a:txBody>
                  <a:tcPr marL="63343" marR="63343" marT="0" marB="0" anchor="b">
                    <a:lnL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600" b="1" dirty="0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76%</a:t>
                      </a:r>
                    </a:p>
                  </a:txBody>
                  <a:tcPr marL="63343" marR="63343" marT="0" marB="0" anchor="b">
                    <a:lnL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600" b="1" dirty="0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81%</a:t>
                      </a:r>
                    </a:p>
                  </a:txBody>
                  <a:tcPr marL="63343" marR="63343" marT="0" marB="0" anchor="b">
                    <a:lnL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29608999"/>
                  </a:ext>
                </a:extLst>
              </a:tr>
              <a:tr h="473213"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4 </a:t>
                      </a:r>
                    </a:p>
                  </a:txBody>
                  <a:tcPr marL="63343" marR="63343" marT="0" marB="0" anchor="b">
                    <a:lnL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1" dirty="0" err="1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Phân</a:t>
                      </a:r>
                      <a:r>
                        <a:rPr lang="en-US" sz="1600" b="1" dirty="0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1600" b="1" dirty="0" err="1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bón</a:t>
                      </a:r>
                      <a:r>
                        <a:rPr lang="en-US" sz="1600" b="1" dirty="0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(</a:t>
                      </a:r>
                      <a:r>
                        <a:rPr lang="en-US" sz="1600" b="1" dirty="0" err="1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Ure</a:t>
                      </a:r>
                      <a:r>
                        <a:rPr lang="en-US" sz="1600" b="1" dirty="0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, </a:t>
                      </a:r>
                      <a:r>
                        <a:rPr lang="en-US" sz="1600" b="1" dirty="0" err="1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NPK</a:t>
                      </a:r>
                      <a:r>
                        <a:rPr lang="en-US" sz="1600" b="1" dirty="0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)</a:t>
                      </a:r>
                    </a:p>
                  </a:txBody>
                  <a:tcPr marL="63343" marR="63343" marT="0" marB="0" anchor="b">
                    <a:lnL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Nghìn tấn</a:t>
                      </a:r>
                    </a:p>
                  </a:txBody>
                  <a:tcPr marL="63343" marR="63343" marT="0" marB="0" anchor="b">
                    <a:lnL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600" b="1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1 800</a:t>
                      </a:r>
                    </a:p>
                  </a:txBody>
                  <a:tcPr marL="63343" marR="63343" marT="0" marB="0" anchor="b">
                    <a:lnL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600" b="1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1 620</a:t>
                      </a:r>
                    </a:p>
                  </a:txBody>
                  <a:tcPr marL="63343" marR="63343" marT="0" marB="0" anchor="b">
                    <a:lnL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600" b="1" u="sng" dirty="0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1 906</a:t>
                      </a:r>
                    </a:p>
                  </a:txBody>
                  <a:tcPr marL="63343" marR="63343" marT="0" marB="0" anchor="b">
                    <a:lnL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600" b="1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118%</a:t>
                      </a:r>
                    </a:p>
                  </a:txBody>
                  <a:tcPr marL="63343" marR="63343" marT="0" marB="0" anchor="b">
                    <a:lnL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600" b="1" dirty="0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106%</a:t>
                      </a:r>
                    </a:p>
                  </a:txBody>
                  <a:tcPr marL="63343" marR="63343" marT="0" marB="0" anchor="b">
                    <a:lnL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41527997"/>
                  </a:ext>
                </a:extLst>
              </a:tr>
              <a:tr h="473213"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5</a:t>
                      </a:r>
                    </a:p>
                  </a:txBody>
                  <a:tcPr marL="63343" marR="63343" marT="0" marB="0" anchor="b">
                    <a:lnL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1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Điện </a:t>
                      </a:r>
                    </a:p>
                  </a:txBody>
                  <a:tcPr marL="63343" marR="63343" marT="0" marB="0" anchor="b">
                    <a:lnL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err="1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Tỷ</a:t>
                      </a:r>
                      <a:r>
                        <a:rPr lang="en-US" sz="1600" b="1" dirty="0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1600" b="1" dirty="0" err="1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Kwh</a:t>
                      </a:r>
                      <a:endParaRPr lang="en-US" sz="1600" b="1" dirty="0">
                        <a:solidFill>
                          <a:srgbClr val="002B82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3343" marR="63343" marT="0" marB="0" anchor="b">
                    <a:lnL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600" b="1" dirty="0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19,17</a:t>
                      </a:r>
                    </a:p>
                  </a:txBody>
                  <a:tcPr marL="63343" marR="63343" marT="0" marB="0" anchor="b">
                    <a:lnL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600" b="1" dirty="0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22,71</a:t>
                      </a:r>
                    </a:p>
                  </a:txBody>
                  <a:tcPr marL="63343" marR="63343" marT="0" marB="0" anchor="b">
                    <a:lnL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600" b="1" u="sng" dirty="0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16,00</a:t>
                      </a:r>
                    </a:p>
                  </a:txBody>
                  <a:tcPr marL="63343" marR="63343" marT="0" marB="0" anchor="b">
                    <a:lnL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600" b="1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70%</a:t>
                      </a:r>
                    </a:p>
                  </a:txBody>
                  <a:tcPr marL="63343" marR="63343" marT="0" marB="0" anchor="b">
                    <a:lnL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600" b="1" dirty="0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83%</a:t>
                      </a:r>
                    </a:p>
                  </a:txBody>
                  <a:tcPr marL="63343" marR="63343" marT="0" marB="0" anchor="b">
                    <a:lnL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38292457"/>
                  </a:ext>
                </a:extLst>
              </a:tr>
              <a:tr h="473213"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6</a:t>
                      </a:r>
                    </a:p>
                  </a:txBody>
                  <a:tcPr marL="63343" marR="63343" marT="0" marB="0" anchor="b">
                    <a:lnL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1" dirty="0" err="1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Sản</a:t>
                      </a:r>
                      <a:r>
                        <a:rPr lang="en-US" sz="1600" b="1" dirty="0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1600" b="1" dirty="0" err="1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phẩm</a:t>
                      </a:r>
                      <a:r>
                        <a:rPr lang="en-US" sz="1600" b="1" dirty="0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1600" b="1" dirty="0" err="1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xăng</a:t>
                      </a:r>
                      <a:r>
                        <a:rPr lang="en-US" sz="1600" b="1" dirty="0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1600" b="1" dirty="0" err="1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dầu</a:t>
                      </a:r>
                      <a:endParaRPr lang="en-US" sz="1600" b="1" dirty="0">
                        <a:solidFill>
                          <a:srgbClr val="002B82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3343" marR="63343" marT="0" marB="0" anchor="b">
                    <a:lnL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err="1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Nghìn</a:t>
                      </a:r>
                      <a:r>
                        <a:rPr lang="en-US" sz="1600" b="1" dirty="0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1600" b="1" dirty="0" err="1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tấn</a:t>
                      </a:r>
                      <a:endParaRPr lang="en-US" sz="1600" b="1" dirty="0">
                        <a:solidFill>
                          <a:srgbClr val="002B82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3343" marR="63343" marT="0" marB="0" anchor="b">
                    <a:lnL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600" b="1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5 823</a:t>
                      </a:r>
                    </a:p>
                  </a:txBody>
                  <a:tcPr marL="63343" marR="63343" marT="0" marB="0" anchor="b">
                    <a:lnL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600" b="1" dirty="0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6 370</a:t>
                      </a:r>
                    </a:p>
                  </a:txBody>
                  <a:tcPr marL="63343" marR="63343" marT="0" marB="0" anchor="b">
                    <a:lnL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600" b="1" u="sng" dirty="0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6 373</a:t>
                      </a:r>
                    </a:p>
                  </a:txBody>
                  <a:tcPr marL="63343" marR="63343" marT="0" marB="0" anchor="b">
                    <a:lnL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600" b="1" dirty="0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100%</a:t>
                      </a:r>
                    </a:p>
                  </a:txBody>
                  <a:tcPr marL="63343" marR="63343" marT="0" marB="0" anchor="b">
                    <a:lnL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600" b="1" dirty="0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109%</a:t>
                      </a:r>
                    </a:p>
                  </a:txBody>
                  <a:tcPr marL="63343" marR="63343" marT="0" marB="0" anchor="b">
                    <a:lnL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4825008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7754649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312271"/>
            <a:ext cx="12192000" cy="70574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138" y="0"/>
            <a:ext cx="850472" cy="741723"/>
          </a:xfrm>
          <a:prstGeom prst="rect">
            <a:avLst/>
          </a:prstGeom>
        </p:spPr>
      </p:pic>
      <p:sp>
        <p:nvSpPr>
          <p:cNvPr id="14" name="Объект 2">
            <a:extLst>
              <a:ext uri="{FF2B5EF4-FFF2-40B4-BE49-F238E27FC236}">
                <a16:creationId xmlns:a16="http://schemas.microsoft.com/office/drawing/2014/main" id="{0090FE31-0679-4468-9DCC-038076E921AA}"/>
              </a:ext>
            </a:extLst>
          </p:cNvPr>
          <p:cNvSpPr txBox="1">
            <a:spLocks/>
          </p:cNvSpPr>
          <p:nvPr/>
        </p:nvSpPr>
        <p:spPr>
          <a:xfrm>
            <a:off x="1264175" y="223106"/>
            <a:ext cx="9674336" cy="424732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>
            <a:lvl1pPr indent="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1">
                <a:solidFill>
                  <a:srgbClr val="002060"/>
                </a:solidFill>
                <a:latin typeface="Barlow" panose="00000500000000000000" pitchFamily="2" charset="0"/>
                <a:cs typeface="Arial" panose="020B060402020202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algn="ctr"/>
            <a:r>
              <a:rPr lang="en-US" dirty="0" err="1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dirty="0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CHỈ</a:t>
            </a:r>
            <a:r>
              <a:rPr lang="en-US" dirty="0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TIÊU</a:t>
            </a:r>
            <a:r>
              <a:rPr lang="en-US" dirty="0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TÀI</a:t>
            </a:r>
            <a:r>
              <a:rPr lang="en-US" dirty="0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CHÍNH</a:t>
            </a:r>
            <a:r>
              <a:rPr lang="en-US" dirty="0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NĂM</a:t>
            </a:r>
            <a:r>
              <a:rPr lang="en-US" dirty="0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2021 </a:t>
            </a:r>
            <a:r>
              <a:rPr lang="en-US" dirty="0" err="1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dirty="0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PVN</a:t>
            </a:r>
            <a:endParaRPr lang="vi-VN" dirty="0">
              <a:solidFill>
                <a:srgbClr val="002B8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5" name="Table 14">
            <a:extLst>
              <a:ext uri="{FF2B5EF4-FFF2-40B4-BE49-F238E27FC236}">
                <a16:creationId xmlns:a16="http://schemas.microsoft.com/office/drawing/2014/main" id="{320EE3BE-F1E4-4D34-B77B-3D83526031E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38605737"/>
              </p:ext>
            </p:extLst>
          </p:nvPr>
        </p:nvGraphicFramePr>
        <p:xfrm>
          <a:off x="401444" y="1326995"/>
          <a:ext cx="11340788" cy="4891392"/>
        </p:xfrm>
        <a:graphic>
          <a:graphicData uri="http://schemas.openxmlformats.org/drawingml/2006/table">
            <a:tbl>
              <a:tblPr firstRow="1" firstCol="1" bandRow="1"/>
              <a:tblGrid>
                <a:gridCol w="847493">
                  <a:extLst>
                    <a:ext uri="{9D8B030D-6E8A-4147-A177-3AD203B41FA5}">
                      <a16:colId xmlns:a16="http://schemas.microsoft.com/office/drawing/2014/main" val="1592956626"/>
                    </a:ext>
                  </a:extLst>
                </a:gridCol>
                <a:gridCol w="2575931">
                  <a:extLst>
                    <a:ext uri="{9D8B030D-6E8A-4147-A177-3AD203B41FA5}">
                      <a16:colId xmlns:a16="http://schemas.microsoft.com/office/drawing/2014/main" val="4092915039"/>
                    </a:ext>
                  </a:extLst>
                </a:gridCol>
                <a:gridCol w="1602197">
                  <a:extLst>
                    <a:ext uri="{9D8B030D-6E8A-4147-A177-3AD203B41FA5}">
                      <a16:colId xmlns:a16="http://schemas.microsoft.com/office/drawing/2014/main" val="3629950391"/>
                    </a:ext>
                  </a:extLst>
                </a:gridCol>
                <a:gridCol w="1185608">
                  <a:extLst>
                    <a:ext uri="{9D8B030D-6E8A-4147-A177-3AD203B41FA5}">
                      <a16:colId xmlns:a16="http://schemas.microsoft.com/office/drawing/2014/main" val="2445134143"/>
                    </a:ext>
                  </a:extLst>
                </a:gridCol>
                <a:gridCol w="1089822">
                  <a:extLst>
                    <a:ext uri="{9D8B030D-6E8A-4147-A177-3AD203B41FA5}">
                      <a16:colId xmlns:a16="http://schemas.microsoft.com/office/drawing/2014/main" val="2947426330"/>
                    </a:ext>
                  </a:extLst>
                </a:gridCol>
                <a:gridCol w="1346579">
                  <a:extLst>
                    <a:ext uri="{9D8B030D-6E8A-4147-A177-3AD203B41FA5}">
                      <a16:colId xmlns:a16="http://schemas.microsoft.com/office/drawing/2014/main" val="1234748045"/>
                    </a:ext>
                  </a:extLst>
                </a:gridCol>
                <a:gridCol w="1346579">
                  <a:extLst>
                    <a:ext uri="{9D8B030D-6E8A-4147-A177-3AD203B41FA5}">
                      <a16:colId xmlns:a16="http://schemas.microsoft.com/office/drawing/2014/main" val="4252767611"/>
                    </a:ext>
                  </a:extLst>
                </a:gridCol>
                <a:gridCol w="1346579">
                  <a:extLst>
                    <a:ext uri="{9D8B030D-6E8A-4147-A177-3AD203B41FA5}">
                      <a16:colId xmlns:a16="http://schemas.microsoft.com/office/drawing/2014/main" val="2968139775"/>
                    </a:ext>
                  </a:extLst>
                </a:gridCol>
              </a:tblGrid>
              <a:tr h="360611">
                <a:tc rowSpan="2">
                  <a:txBody>
                    <a:bodyPr/>
                    <a:lstStyle/>
                    <a:p>
                      <a:pPr algn="ctr"/>
                      <a:r>
                        <a:rPr lang="en-US" sz="2000" b="1" dirty="0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TT</a:t>
                      </a:r>
                      <a:endParaRPr lang="en-US" sz="2000" dirty="0">
                        <a:solidFill>
                          <a:srgbClr val="002B82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n-US" sz="2000" b="1" dirty="0" err="1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Danh</a:t>
                      </a:r>
                      <a:r>
                        <a:rPr lang="en-US" sz="2000" b="1" dirty="0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000" b="1" dirty="0" err="1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mục</a:t>
                      </a:r>
                      <a:endParaRPr lang="en-US" sz="2000" dirty="0">
                        <a:solidFill>
                          <a:srgbClr val="002B82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n-US" sz="2000" b="1" dirty="0" err="1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Đơn</a:t>
                      </a:r>
                      <a:r>
                        <a:rPr lang="en-US" sz="2000" b="1" dirty="0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000" b="1" dirty="0" err="1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vị</a:t>
                      </a:r>
                      <a:r>
                        <a:rPr lang="en-US" sz="2000" b="1" dirty="0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br>
                        <a:rPr lang="en-US" sz="2000" b="1" dirty="0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</a:br>
                      <a:r>
                        <a:rPr lang="en-US" sz="2000" b="1" dirty="0" err="1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tính</a:t>
                      </a:r>
                      <a:endParaRPr lang="en-US" sz="2000" dirty="0">
                        <a:solidFill>
                          <a:srgbClr val="002B82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n-US" sz="2000" b="1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Thực hiện năm 2020</a:t>
                      </a:r>
                      <a:endParaRPr lang="en-US" sz="2000">
                        <a:solidFill>
                          <a:srgbClr val="002B82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n-US" sz="2000" b="1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Kế hoạch  năm 2021</a:t>
                      </a:r>
                      <a:endParaRPr lang="en-US" sz="2000">
                        <a:solidFill>
                          <a:srgbClr val="002B82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n-US" sz="2000" b="1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Thực hiện</a:t>
                      </a:r>
                      <a:br>
                        <a:rPr lang="en-US" sz="2000" b="1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</a:br>
                      <a:r>
                        <a:rPr lang="en-US" sz="2000" b="1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năm 2021</a:t>
                      </a:r>
                      <a:endParaRPr lang="en-US" sz="2000">
                        <a:solidFill>
                          <a:srgbClr val="002B82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2000" b="1" i="1" dirty="0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So </a:t>
                      </a:r>
                      <a:r>
                        <a:rPr lang="en-US" sz="2000" b="1" i="1" dirty="0" err="1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sánh</a:t>
                      </a:r>
                      <a:endParaRPr lang="en-US" sz="2000" dirty="0">
                        <a:solidFill>
                          <a:srgbClr val="002B82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96292818"/>
                  </a:ext>
                </a:extLst>
              </a:tr>
              <a:tr h="1442444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i="1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TH năm với KH năm</a:t>
                      </a:r>
                      <a:endParaRPr lang="en-US" sz="2000">
                        <a:solidFill>
                          <a:srgbClr val="002B82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i="1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TH năm 2021 so với năm 2020</a:t>
                      </a:r>
                      <a:endParaRPr lang="en-US" sz="2000">
                        <a:solidFill>
                          <a:srgbClr val="002B82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86484444"/>
                  </a:ext>
                </a:extLst>
              </a:tr>
              <a:tr h="360611">
                <a:tc>
                  <a:txBody>
                    <a:bodyPr/>
                    <a:lstStyle/>
                    <a:p>
                      <a:pPr algn="ctr"/>
                      <a:r>
                        <a:rPr lang="en-US" sz="2000" b="1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A</a:t>
                      </a:r>
                      <a:endParaRPr lang="en-US" sz="2000">
                        <a:solidFill>
                          <a:srgbClr val="002B82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B</a:t>
                      </a:r>
                      <a:endParaRPr lang="en-US" sz="2000">
                        <a:solidFill>
                          <a:srgbClr val="002B82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C</a:t>
                      </a:r>
                      <a:endParaRPr lang="en-US" sz="2000" dirty="0">
                        <a:solidFill>
                          <a:srgbClr val="002B82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</a:t>
                      </a:r>
                      <a:endParaRPr lang="en-US" sz="2000">
                        <a:solidFill>
                          <a:srgbClr val="002B82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</a:t>
                      </a:r>
                      <a:endParaRPr lang="en-US" sz="2000" dirty="0">
                        <a:solidFill>
                          <a:srgbClr val="002B82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3</a:t>
                      </a:r>
                      <a:endParaRPr lang="en-US" sz="2000">
                        <a:solidFill>
                          <a:srgbClr val="002B82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4=3/2</a:t>
                      </a:r>
                      <a:endParaRPr lang="en-US" sz="2000">
                        <a:solidFill>
                          <a:srgbClr val="002B82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5=3/1</a:t>
                      </a:r>
                      <a:endParaRPr lang="en-US" sz="2000">
                        <a:solidFill>
                          <a:srgbClr val="002B82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82437150"/>
                  </a:ext>
                </a:extLst>
              </a:tr>
              <a:tr h="909242"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1 </a:t>
                      </a: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Doanh thu toàn TĐ</a:t>
                      </a: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err="1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Nghìn</a:t>
                      </a:r>
                      <a:r>
                        <a:rPr lang="en-US" sz="2000" b="1" dirty="0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000" b="1" dirty="0" err="1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tỷ</a:t>
                      </a:r>
                      <a:r>
                        <a:rPr lang="en-US" sz="2000" b="1" dirty="0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000" b="1" dirty="0" err="1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đồng</a:t>
                      </a:r>
                      <a:endParaRPr lang="en-US" sz="2000" b="1" dirty="0">
                        <a:solidFill>
                          <a:srgbClr val="002B82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000" b="1" dirty="0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486,4</a:t>
                      </a: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000" b="1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490,7</a:t>
                      </a: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000" b="1" dirty="0" smtClean="0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627,2</a:t>
                      </a:r>
                      <a:endParaRPr lang="en-US" sz="2000" b="1" dirty="0">
                        <a:solidFill>
                          <a:srgbClr val="002B82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000" b="1" dirty="0" smtClean="0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128%</a:t>
                      </a:r>
                      <a:endParaRPr lang="en-US" sz="2000" b="1" dirty="0">
                        <a:solidFill>
                          <a:srgbClr val="002B82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000" b="1" dirty="0" smtClean="0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129%</a:t>
                      </a:r>
                      <a:endParaRPr lang="en-US" sz="2000" b="1" dirty="0">
                        <a:solidFill>
                          <a:srgbClr val="002B82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07397819"/>
                  </a:ext>
                </a:extLst>
              </a:tr>
              <a:tr h="909242"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2</a:t>
                      </a: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Nộp NSNN toàn TĐ</a:t>
                      </a: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Nghìn tỷ đồng</a:t>
                      </a: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000" b="1" dirty="0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83,0</a:t>
                      </a: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000" b="1" dirty="0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62,5</a:t>
                      </a: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000" b="1" dirty="0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112,5</a:t>
                      </a: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000" b="1" dirty="0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180%</a:t>
                      </a: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000" b="1" dirty="0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136%</a:t>
                      </a: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94778055"/>
                  </a:ext>
                </a:extLst>
              </a:tr>
              <a:tr h="909242"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3</a:t>
                      </a: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dirty="0" err="1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Lợi</a:t>
                      </a:r>
                      <a:r>
                        <a:rPr lang="en-US" sz="2000" b="1" dirty="0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000" b="1" dirty="0" err="1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nhuận</a:t>
                      </a:r>
                      <a:r>
                        <a:rPr lang="en-US" sz="2000" b="1" dirty="0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000" b="1" dirty="0" err="1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trước</a:t>
                      </a:r>
                      <a:r>
                        <a:rPr lang="en-US" sz="2000" b="1" dirty="0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000" b="1" dirty="0" err="1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thuế</a:t>
                      </a:r>
                      <a:r>
                        <a:rPr lang="en-US" sz="2000" b="1" dirty="0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000" b="1" dirty="0" err="1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hợp</a:t>
                      </a:r>
                      <a:r>
                        <a:rPr lang="en-US" sz="2000" b="1" dirty="0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000" b="1" dirty="0" err="1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nhất</a:t>
                      </a:r>
                      <a:r>
                        <a:rPr lang="en-US" sz="2000" b="1" dirty="0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000" b="1" dirty="0" err="1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TĐ</a:t>
                      </a:r>
                      <a:endParaRPr lang="en-US" sz="2000" b="1" dirty="0">
                        <a:solidFill>
                          <a:srgbClr val="002B82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Nghìn tỷ đồng</a:t>
                      </a: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000" b="1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19,9</a:t>
                      </a: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000" b="1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17,1</a:t>
                      </a: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000" b="1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46,0</a:t>
                      </a: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000" b="1" dirty="0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270%</a:t>
                      </a: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000" b="1" dirty="0">
                          <a:solidFill>
                            <a:srgbClr val="002B8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227%</a:t>
                      </a: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9079857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3233238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1386</TotalTime>
  <Words>3601</Words>
  <Application>Microsoft Office PowerPoint</Application>
  <PresentationFormat>Widescreen</PresentationFormat>
  <Paragraphs>536</Paragraphs>
  <Slides>28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36" baseType="lpstr">
      <vt:lpstr>Arial</vt:lpstr>
      <vt:lpstr>Calibri</vt:lpstr>
      <vt:lpstr>Calibri Light</vt:lpstr>
      <vt:lpstr>MS Mincho</vt:lpstr>
      <vt:lpstr>Segoe UI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Tran Thi Tuyet Anh</dc:creator>
  <cp:lastModifiedBy>Admin</cp:lastModifiedBy>
  <cp:revision>77</cp:revision>
  <cp:lastPrinted>2022-03-10T14:42:37Z</cp:lastPrinted>
  <dcterms:created xsi:type="dcterms:W3CDTF">2022-03-09T06:30:19Z</dcterms:created>
  <dcterms:modified xsi:type="dcterms:W3CDTF">2022-03-10T23:37:03Z</dcterms:modified>
</cp:coreProperties>
</file>