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84" r:id="rId3"/>
    <p:sldId id="285" r:id="rId4"/>
    <p:sldId id="286" r:id="rId5"/>
    <p:sldId id="752" r:id="rId6"/>
    <p:sldId id="760" r:id="rId7"/>
    <p:sldId id="289" r:id="rId8"/>
    <p:sldId id="754" r:id="rId9"/>
    <p:sldId id="753" r:id="rId10"/>
    <p:sldId id="755" r:id="rId11"/>
    <p:sldId id="293" r:id="rId12"/>
    <p:sldId id="295" r:id="rId13"/>
    <p:sldId id="296" r:id="rId14"/>
    <p:sldId id="751" r:id="rId15"/>
    <p:sldId id="758" r:id="rId16"/>
    <p:sldId id="748" r:id="rId17"/>
    <p:sldId id="339" r:id="rId18"/>
    <p:sldId id="337" r:id="rId19"/>
    <p:sldId id="292" r:id="rId20"/>
    <p:sldId id="298" r:id="rId21"/>
    <p:sldId id="299" r:id="rId22"/>
    <p:sldId id="749" r:id="rId23"/>
    <p:sldId id="759" r:id="rId24"/>
    <p:sldId id="750" r:id="rId25"/>
    <p:sldId id="303" r:id="rId26"/>
    <p:sldId id="306" r:id="rId27"/>
    <p:sldId id="761" r:id="rId28"/>
    <p:sldId id="336" r:id="rId29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B82"/>
    <a:srgbClr val="0000FF"/>
    <a:srgbClr val="000066"/>
    <a:srgbClr val="B00000"/>
    <a:srgbClr val="0000CC"/>
    <a:srgbClr val="F9F9F9"/>
    <a:srgbClr val="FF0066"/>
    <a:srgbClr val="456A2C"/>
    <a:srgbClr val="0060A8"/>
    <a:srgbClr val="C49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3C96D-0744-4E9D-AAB9-AF94FE7ED744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512DC3-7D15-47E5-A837-9B6FA86FA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92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pixabay.com</a:t>
            </a:r>
            <a:r>
              <a:rPr lang="en-US" dirty="0"/>
              <a:t>/photos/conference-room-table-office-768441/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675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pixabay.com</a:t>
            </a:r>
            <a:r>
              <a:rPr lang="en-US" dirty="0"/>
              <a:t>/photos/conference-room-table-office-768441/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11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pixabay.com</a:t>
            </a:r>
            <a:r>
              <a:rPr lang="en-US" dirty="0"/>
              <a:t>/photos/conference-room-table-office-768441/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747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pixabay.com</a:t>
            </a:r>
            <a:r>
              <a:rPr lang="en-US" dirty="0"/>
              <a:t>/photos/conference-room-table-office-768441/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291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pixabay.com</a:t>
            </a:r>
            <a:r>
              <a:rPr lang="en-US" dirty="0"/>
              <a:t>/photos/conference-room-table-office-768441/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6602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pixabay.com</a:t>
            </a:r>
            <a:r>
              <a:rPr lang="en-US" dirty="0"/>
              <a:t>/photos/conference-room-table-office-768441/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8621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pixabay.com</a:t>
            </a:r>
            <a:r>
              <a:rPr lang="en-US" dirty="0"/>
              <a:t>/photos/conference-room-table-office-768441/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63C39-144C-4CDE-96EC-30CCECBC5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25C5D0-458F-4F65-AC4D-66C2214B39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DBC34-7F70-4B89-9327-864BA74BF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F354-962C-46BE-8A3E-2A7EFD71509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83D9D-923B-4FC2-A19D-AAFEE0965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67DAA-F3B9-4266-9AD1-F180025EB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E642-DDD3-4830-BF0A-EE45FE98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96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FAA34-B19A-4A9E-A754-EBD06C83F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6551C1-0930-4788-949B-DCE0B252A5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C3292-662A-4B9E-9314-2CEBC9E1F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F354-962C-46BE-8A3E-2A7EFD71509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E0916-C7FF-4604-9D2F-4F195BBF0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4EB8D-0107-489A-860C-28F980078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E642-DDD3-4830-BF0A-EE45FE98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18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0C7F83-7238-4B23-B1C1-C7E58110EC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4BBD63-1B48-479B-AD57-A45B5B0854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608B1-050B-41C7-8834-BEC98780F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F354-962C-46BE-8A3E-2A7EFD71509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93E62-3B05-4C6A-BDCE-3A6CF2C3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65CE4-0F6F-4ED5-AC68-2D5F8D674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E642-DDD3-4830-BF0A-EE45FE98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07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2 - 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7224" y="202144"/>
            <a:ext cx="7922943" cy="58303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6677" y="1268761"/>
            <a:ext cx="7363490" cy="4876558"/>
          </a:xfrm>
        </p:spPr>
        <p:txBody>
          <a:bodyPr>
            <a:normAutofit/>
          </a:bodyPr>
          <a:lstStyle>
            <a:lvl1pPr marL="277120"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1" y="6448252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4800" y="6448252"/>
            <a:ext cx="2844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pPr algn="l"/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162491D4-52DA-7044-B478-C546607C547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453853" y="6448251"/>
            <a:ext cx="1476314" cy="365125"/>
          </a:xfrm>
        </p:spPr>
        <p:txBody>
          <a:bodyPr anchor="ctr">
            <a:noAutofit/>
          </a:bodyPr>
          <a:lstStyle>
            <a:lvl1pPr algn="ctr">
              <a:buNone/>
              <a:defRPr sz="1200"/>
            </a:lvl1pPr>
          </a:lstStyle>
          <a:p>
            <a:r>
              <a:rPr lang="en-US" dirty="0"/>
              <a:t>Logo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EFD5504-8070-574F-B7A9-9C1BF3F1E886}"/>
              </a:ext>
            </a:extLst>
          </p:cNvPr>
          <p:cNvGrpSpPr/>
          <p:nvPr userDrawn="1"/>
        </p:nvGrpSpPr>
        <p:grpSpPr>
          <a:xfrm>
            <a:off x="7535484" y="934389"/>
            <a:ext cx="614317" cy="112667"/>
            <a:chOff x="2926060" y="1048069"/>
            <a:chExt cx="614157" cy="112667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758E9C4-E639-9C44-A04D-7A17DE085F9B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2926060" y="1052736"/>
              <a:ext cx="108000" cy="108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latin typeface="Segoe UI" panose="020B0502040204020203" pitchFamily="34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45A891A-123C-7541-A554-3C6594A89503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3094779" y="1048069"/>
              <a:ext cx="108000" cy="10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latin typeface="Segoe UI" panose="020B0502040204020203" pitchFamily="34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E588EE55-0A0E-3C43-A146-FC0497646AAC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3263498" y="1048069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latin typeface="Segoe UI" panose="020B0502040204020203" pitchFamily="34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57C53D1-40ED-AE46-B203-1803C9514D12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3432217" y="1048069"/>
              <a:ext cx="108000" cy="10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latin typeface="Segoe UI" panose="020B0502040204020203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B822490-C3BF-DE4C-9F01-EF19C7B740AC}"/>
              </a:ext>
            </a:extLst>
          </p:cNvPr>
          <p:cNvGrpSpPr/>
          <p:nvPr userDrawn="1"/>
        </p:nvGrpSpPr>
        <p:grpSpPr>
          <a:xfrm>
            <a:off x="6907513" y="6303565"/>
            <a:ext cx="5022654" cy="36000"/>
            <a:chOff x="6905714" y="6303565"/>
            <a:chExt cx="5021346" cy="36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C12C7C6-23B3-4445-BD7E-8763EE7DE24A}"/>
                </a:ext>
              </a:extLst>
            </p:cNvPr>
            <p:cNvSpPr/>
            <p:nvPr userDrawn="1"/>
          </p:nvSpPr>
          <p:spPr>
            <a:xfrm>
              <a:off x="6905714" y="6303565"/>
              <a:ext cx="1800000" cy="36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latin typeface="Segoe UI" panose="020B0502040204020203" pitchFamily="34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BC15F2B-2653-374C-AB9F-0B0C33F2D562}"/>
                </a:ext>
              </a:extLst>
            </p:cNvPr>
            <p:cNvSpPr/>
            <p:nvPr userDrawn="1"/>
          </p:nvSpPr>
          <p:spPr>
            <a:xfrm>
              <a:off x="8705714" y="6303565"/>
              <a:ext cx="1080000" cy="36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latin typeface="Segoe UI" panose="020B0502040204020203" pitchFamily="34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87FE20B-E459-D240-8ABC-99DEC4921FF6}"/>
                </a:ext>
              </a:extLst>
            </p:cNvPr>
            <p:cNvSpPr/>
            <p:nvPr userDrawn="1"/>
          </p:nvSpPr>
          <p:spPr>
            <a:xfrm>
              <a:off x="9767060" y="6303565"/>
              <a:ext cx="2160000" cy="36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>
                <a:latin typeface="Segoe UI" panose="020B0502040204020203" pitchFamily="34" charset="0"/>
              </a:endParaRPr>
            </a:p>
          </p:txBody>
        </p:sp>
      </p:grpSp>
      <p:sp>
        <p:nvSpPr>
          <p:cNvPr id="25" name="Freeform 24">
            <a:extLst>
              <a:ext uri="{FF2B5EF4-FFF2-40B4-BE49-F238E27FC236}">
                <a16:creationId xmlns:a16="http://schemas.microsoft.com/office/drawing/2014/main" id="{991DD5D1-D479-8446-A06A-46880F016882}"/>
              </a:ext>
            </a:extLst>
          </p:cNvPr>
          <p:cNvSpPr/>
          <p:nvPr userDrawn="1"/>
        </p:nvSpPr>
        <p:spPr>
          <a:xfrm>
            <a:off x="1084977" y="1492"/>
            <a:ext cx="3571540" cy="6856504"/>
          </a:xfrm>
          <a:custGeom>
            <a:avLst/>
            <a:gdLst>
              <a:gd name="connsiteX0" fmla="*/ 4977284 w 5158977"/>
              <a:gd name="connsiteY0" fmla="*/ 3841859 h 9906583"/>
              <a:gd name="connsiteX1" fmla="*/ 3546234 w 5158977"/>
              <a:gd name="connsiteY1" fmla="*/ 0 h 9906583"/>
              <a:gd name="connsiteX2" fmla="*/ 1697343 w 5158977"/>
              <a:gd name="connsiteY2" fmla="*/ 0 h 9906583"/>
              <a:gd name="connsiteX3" fmla="*/ 3353550 w 5158977"/>
              <a:gd name="connsiteY3" fmla="*/ 4447898 h 9906583"/>
              <a:gd name="connsiteX4" fmla="*/ 3206332 w 5158977"/>
              <a:gd name="connsiteY4" fmla="*/ 5517125 h 9906583"/>
              <a:gd name="connsiteX5" fmla="*/ 0 w 5158977"/>
              <a:gd name="connsiteY5" fmla="*/ 9906584 h 9906583"/>
              <a:gd name="connsiteX6" fmla="*/ 2145493 w 5158977"/>
              <a:gd name="connsiteY6" fmla="*/ 9906584 h 9906583"/>
              <a:gd name="connsiteX7" fmla="*/ 4607073 w 5158977"/>
              <a:gd name="connsiteY7" fmla="*/ 6538735 h 9906583"/>
              <a:gd name="connsiteX8" fmla="*/ 4977284 w 5158977"/>
              <a:gd name="connsiteY8" fmla="*/ 3841859 h 9906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58977" h="9906583">
                <a:moveTo>
                  <a:pt x="4977284" y="3841859"/>
                </a:moveTo>
                <a:lnTo>
                  <a:pt x="3546234" y="0"/>
                </a:lnTo>
                <a:lnTo>
                  <a:pt x="1697343" y="0"/>
                </a:lnTo>
                <a:lnTo>
                  <a:pt x="3353550" y="4447898"/>
                </a:lnTo>
                <a:cubicBezTo>
                  <a:pt x="3487779" y="4807193"/>
                  <a:pt x="3431490" y="5207612"/>
                  <a:pt x="3206332" y="5517125"/>
                </a:cubicBezTo>
                <a:lnTo>
                  <a:pt x="0" y="9906584"/>
                </a:lnTo>
                <a:lnTo>
                  <a:pt x="2145493" y="9906584"/>
                </a:lnTo>
                <a:lnTo>
                  <a:pt x="4607073" y="6538735"/>
                </a:lnTo>
                <a:cubicBezTo>
                  <a:pt x="5176462" y="5757377"/>
                  <a:pt x="5315021" y="4748754"/>
                  <a:pt x="4977284" y="3841859"/>
                </a:cubicBezTo>
                <a:close/>
              </a:path>
            </a:pathLst>
          </a:custGeom>
          <a:solidFill>
            <a:schemeClr val="accent1"/>
          </a:solidFill>
          <a:ln w="2163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800"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856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5C025-30FB-4CAF-81E6-FD52B2A86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A1056-5229-4BD1-8C2E-52E8C0D0E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D51BA-2536-452E-9E44-E6388E10A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F354-962C-46BE-8A3E-2A7EFD71509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39523-BC7E-46F8-AAFD-8E960AA75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FF0A4-3662-4E61-9FE5-2C29335D8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E642-DDD3-4830-BF0A-EE45FE98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14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FAB0-9DF3-4450-A508-998FC298E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9C4A60-2275-4E76-89C8-E4EF34AB1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5B8FB-4D95-470B-AA19-7D18104E7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F354-962C-46BE-8A3E-2A7EFD71509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3CC81-D720-4368-8288-9BE6BD4F1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EA361-9F09-4FF5-B4A5-D8B4F0D4C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E642-DDD3-4830-BF0A-EE45FE98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53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6051F-D0B6-429C-A045-FAE0EFCD8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1B3CB-D878-4385-BB28-98834101FE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BADE1-CBD2-4788-8AB5-71772658B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846194-7FB2-4E4E-864D-F38A940A2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F354-962C-46BE-8A3E-2A7EFD71509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910639-D8E2-42F0-8FB4-148E3D08B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D2693C-4892-4C92-8514-E37D9D0CB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E642-DDD3-4830-BF0A-EE45FE98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30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EC0D7-8834-4F04-8664-346DBADE1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716A62-8ECF-4C70-BE29-E3A68CF0A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B4A564-9214-40B3-86D2-AF5A8B8381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7C3C4-CCBD-45DC-85E8-D801DE6C4D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D32914-B929-40CC-B6BA-92A1B8269D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0474F6-6321-499E-9C27-46648F3C9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F354-962C-46BE-8A3E-2A7EFD71509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B679D2-9FB3-47B4-A3E7-71D54D673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054C0F-8C09-43B9-9F3D-F80A079EF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E642-DDD3-4830-BF0A-EE45FE98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085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142FA-C3E0-4FE3-AAAE-60D9BFF74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EC05F5-0BCE-45E9-9245-271052B6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F354-962C-46BE-8A3E-2A7EFD71509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C87A0A-914B-4F4C-97E5-8DA21D3F1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1F4674-A305-4666-B215-CD45EFE5A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E642-DDD3-4830-BF0A-EE45FE98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50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C5EC9A-3D9C-4B48-B155-EF28C2D1C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F354-962C-46BE-8A3E-2A7EFD71509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43C562-4EF6-493D-A0E2-4A603BF04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8E28CC-3FED-4E44-A1F9-186DFA524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E642-DDD3-4830-BF0A-EE45FE98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38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90A94-2511-407B-8E84-AAB55CC06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28471-2DC6-4CA8-9583-CD4F62978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27AD97-FB93-4060-B6CF-44EBDC88B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092F2D-48CD-4B8C-A59C-0FE4ED80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F354-962C-46BE-8A3E-2A7EFD71509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84B726-5524-4664-B54D-C893461C8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58CC55-B139-467F-AA76-129A6591A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E642-DDD3-4830-BF0A-EE45FE98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033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8213C-5490-488A-BE1B-122558B11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27BC7-6B6D-4DB1-A332-CECD67808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0B1176-E228-472E-B3F5-5D0C62F602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43C180-EFF4-42C6-AFDE-E8FC81CB5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F354-962C-46BE-8A3E-2A7EFD71509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E90941-E197-4F66-838C-612A44CE0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E6B0B-6767-4D84-906E-72AA24BD7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E642-DDD3-4830-BF0A-EE45FE98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32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2DE17D-7B33-42F2-A151-38F9C82B1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51898E-51BF-4F69-A1D3-18A88CE6B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BDFDD2-1024-4C74-8A1E-824E743AB2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AF354-962C-46BE-8A3E-2A7EFD715098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0A5A8-A12B-4CAB-89B2-F1C8B975AB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03D9C-D2A2-4FB6-A026-45009F1D0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9E642-DDD3-4830-BF0A-EE45FE98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0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pvn.vn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920041"/>
            <a:ext cx="12192000" cy="24580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62" y="87681"/>
            <a:ext cx="1697966" cy="141061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902605" y="482836"/>
            <a:ext cx="52893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ĐOÀN DẦU KHÍ VIỆT NAM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2478198"/>
            <a:ext cx="12192000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42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42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QUAN </a:t>
            </a:r>
            <a:r>
              <a:rPr lang="en-US" sz="42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2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2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42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SXKD</a:t>
            </a:r>
            <a:r>
              <a:rPr lang="en-US" sz="42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ts val="600"/>
              </a:spcBef>
            </a:pPr>
            <a:r>
              <a:rPr lang="en-US" sz="4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4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TẬP ĐOÀN DẦU KHÍ VIỆT NAM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669316F4-D43C-4726-91D3-D6E7214BF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7221" y="5073724"/>
            <a:ext cx="301755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ts val="60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11/3/2022</a:t>
            </a:r>
          </a:p>
        </p:txBody>
      </p:sp>
    </p:spTree>
    <p:extLst>
      <p:ext uri="{BB962C8B-B14F-4D97-AF65-F5344CB8AC3E}">
        <p14:creationId xmlns:p14="http://schemas.microsoft.com/office/powerpoint/2010/main" val="414404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2271"/>
            <a:ext cx="12192000" cy="7057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38" y="0"/>
            <a:ext cx="850472" cy="741723"/>
          </a:xfrm>
          <a:prstGeom prst="rect">
            <a:avLst/>
          </a:prstGeom>
        </p:spPr>
      </p:pic>
      <p:sp>
        <p:nvSpPr>
          <p:cNvPr id="14" name="Объект 2">
            <a:extLst>
              <a:ext uri="{FF2B5EF4-FFF2-40B4-BE49-F238E27FC236}">
                <a16:creationId xmlns:a16="http://schemas.microsoft.com/office/drawing/2014/main" id="{0090FE31-0679-4468-9DCC-038076E921AA}"/>
              </a:ext>
            </a:extLst>
          </p:cNvPr>
          <p:cNvSpPr txBox="1">
            <a:spLocks/>
          </p:cNvSpPr>
          <p:nvPr/>
        </p:nvSpPr>
        <p:spPr>
          <a:xfrm>
            <a:off x="1264175" y="223106"/>
            <a:ext cx="9674336" cy="42473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rgbClr val="002060"/>
                </a:solidFill>
                <a:latin typeface="Barlow" panose="00000500000000000000" pitchFamily="2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ctr"/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PVN</a:t>
            </a:r>
            <a:endParaRPr lang="vi-VN" dirty="0">
              <a:solidFill>
                <a:srgbClr val="002B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1B228E26-9EC3-4082-ACAD-63A720F13EDC}"/>
              </a:ext>
            </a:extLst>
          </p:cNvPr>
          <p:cNvSpPr/>
          <p:nvPr/>
        </p:nvSpPr>
        <p:spPr>
          <a:xfrm>
            <a:off x="345189" y="1215825"/>
            <a:ext cx="491473" cy="975717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A1B265-8126-48DB-BAD4-724423DDD9DA}"/>
              </a:ext>
            </a:extLst>
          </p:cNvPr>
          <p:cNvSpPr txBox="1"/>
          <p:nvPr/>
        </p:nvSpPr>
        <p:spPr>
          <a:xfrm>
            <a:off x="1120140" y="2459504"/>
            <a:ext cx="10287557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28600" algn="just"/>
            <a:r>
              <a:rPr lang="en-US" sz="2400" b="1" kern="1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sz="2400" b="1" kern="1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ập nhiều kỷ lục </a:t>
            </a:r>
            <a:r>
              <a:rPr lang="en-US" sz="2400" b="1" kern="1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SXKD</a:t>
            </a:r>
            <a:r>
              <a:rPr lang="en-US" sz="2400" b="1" kern="1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400" b="1" kern="1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Hệ số suy giảm sản lượng dầu trong nước là 5,7%- mức thấp nhất 5 năm gần đây; khai thác dầu thô </a:t>
            </a:r>
            <a:r>
              <a:rPr lang="vi-VN" sz="2400" b="1" kern="1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 thành kế hoạch trước </a:t>
            </a:r>
            <a:r>
              <a:rPr lang="vi-VN" sz="2400" b="1" kern="1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39 ngày</a:t>
            </a:r>
            <a:r>
              <a:rPr lang="en-US" sz="2400" b="1" kern="1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vi-VN" sz="2400" b="1" kern="1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Doanh thu hoàn thành trước 02 tháng</a:t>
            </a:r>
            <a:r>
              <a:rPr lang="en-US" sz="2400" b="1" kern="1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vi-VN" sz="2400" b="1" kern="1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Nộp ngân sách </a:t>
            </a:r>
            <a:r>
              <a:rPr lang="en-US" sz="2400" b="1" kern="1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vi-VN" sz="2400" b="1" kern="1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ượt 80,0% kế hoạch; Lợi nhuận trước thuế hợp nhất vượt 2,7 lần kế hoạch.</a:t>
            </a:r>
            <a:r>
              <a:rPr lang="en-US" sz="2400" b="1" kern="1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</a:t>
            </a:r>
            <a:r>
              <a:rPr lang="vi-VN" sz="2400" b="1" kern="1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thứ 3 liên tiếp, Fitch Ratings đánh giá xếp hạng tín nhiệm riêng của PVN ở mức BB+</a:t>
            </a:r>
            <a:r>
              <a:rPr lang="en-US" sz="2400" b="1" kern="1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2B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6759150C-C1CC-435F-B11F-AECAD74A2121}"/>
              </a:ext>
            </a:extLst>
          </p:cNvPr>
          <p:cNvSpPr/>
          <p:nvPr/>
        </p:nvSpPr>
        <p:spPr>
          <a:xfrm>
            <a:off x="320085" y="3116201"/>
            <a:ext cx="516577" cy="6255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D0B6AF-DFA2-4710-9792-C1FD10043FF6}"/>
              </a:ext>
            </a:extLst>
          </p:cNvPr>
          <p:cNvSpPr txBox="1"/>
          <p:nvPr/>
        </p:nvSpPr>
        <p:spPr>
          <a:xfrm>
            <a:off x="1120140" y="4958931"/>
            <a:ext cx="10259866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vi-VN" sz="2400" b="1" kern="1400" dirty="0">
                <a:solidFill>
                  <a:srgbClr val="002B82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4/5 dự án chậm tiến độ, kém hiệu quả của PVN đã được đưa ra khỏi danh sách 12 dự án khó khăn, thua lỗ của ngành Công Thương gồm: Dự án nhà máy sản xuất xơ sợi Polyester Đình Vũ; 3 Dự án nhiên liệu sinh học (Dung Quất, Phú Thọ và Bình Phước). </a:t>
            </a:r>
            <a:endParaRPr lang="en-US" sz="2400" b="1" i="1" kern="1400" dirty="0">
              <a:solidFill>
                <a:srgbClr val="002B82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251B00A8-2BA0-435D-B087-0597DDF80FF3}"/>
              </a:ext>
            </a:extLst>
          </p:cNvPr>
          <p:cNvSpPr/>
          <p:nvPr/>
        </p:nvSpPr>
        <p:spPr>
          <a:xfrm>
            <a:off x="332636" y="5164355"/>
            <a:ext cx="516577" cy="6255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7748AC-4CA7-46B9-A1B0-3CFDA2B9AB58}"/>
              </a:ext>
            </a:extLst>
          </p:cNvPr>
          <p:cNvSpPr txBox="1"/>
          <p:nvPr/>
        </p:nvSpPr>
        <p:spPr>
          <a:xfrm>
            <a:off x="1120140" y="835263"/>
            <a:ext cx="10259866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228600" algn="just">
              <a:defRPr sz="2400" b="1" kern="140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228600" lvl="1" algn="just"/>
            <a:r>
              <a:rPr lang="en-US" sz="2400" b="1" kern="1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2400" b="1" kern="1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hực hiện thành công mục tiêu: </a:t>
            </a:r>
            <a:r>
              <a:rPr lang="vi-VN" sz="2400" b="1" kern="1400" dirty="0" smtClean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 trị biến động, tối đa giá trị, mở rộng thị trường, tận dụng cơ hội, liên kết đầu tư, phục hồi tăng trưởng</a:t>
            </a:r>
            <a:r>
              <a:rPr lang="en-US" sz="2400" b="1" kern="1400" dirty="0" smtClean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=&gt; G</a:t>
            </a:r>
            <a:r>
              <a:rPr lang="vi-VN" sz="2400" b="1" kern="1400" dirty="0" smtClean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iữ vững vị trí đầu tàu, góp phần quan trọng cho phát triển kinh tế - xã hội đất nước (</a:t>
            </a:r>
            <a:r>
              <a:rPr lang="en-US" sz="2400" b="1" kern="1400" dirty="0" err="1" smtClean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Nộp</a:t>
            </a:r>
            <a:r>
              <a:rPr lang="en-US" sz="2400" b="1" kern="1400" dirty="0" smtClean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NSNN </a:t>
            </a:r>
            <a:r>
              <a:rPr lang="en-US" sz="2400" b="1" kern="1400" dirty="0" err="1" smtClean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kern="1400" dirty="0" smtClean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  <a:r>
              <a:rPr lang="vi-VN" sz="2400" b="1" kern="1400" dirty="0" smtClean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đạt 112,5 nghìn tỷ đồng</a:t>
            </a:r>
            <a:r>
              <a:rPr lang="en-US" sz="2400" b="1" kern="1400" dirty="0" smtClean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</a:t>
            </a:r>
            <a:r>
              <a:rPr lang="vi-VN" sz="2400" b="1" kern="1400" dirty="0" smtClean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ượ</a:t>
            </a:r>
            <a:r>
              <a:rPr lang="en-US" sz="2400" b="1" kern="1400" dirty="0" smtClean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 80% </a:t>
            </a:r>
            <a:r>
              <a:rPr lang="en-US" sz="2400" b="1" kern="1400" dirty="0" err="1" smtClean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b="1" kern="1400" dirty="0" smtClean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400" dirty="0" err="1" smtClean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400" b="1" kern="1400" dirty="0" smtClean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b="1" kern="1400" dirty="0">
              <a:solidFill>
                <a:srgbClr val="002B8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202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27">
            <a:extLst>
              <a:ext uri="{FF2B5EF4-FFF2-40B4-BE49-F238E27FC236}">
                <a16:creationId xmlns:a16="http://schemas.microsoft.com/office/drawing/2014/main" id="{34230EEC-3D53-EB4C-814C-B59023198354}"/>
              </a:ext>
            </a:extLst>
          </p:cNvPr>
          <p:cNvSpPr/>
          <p:nvPr/>
        </p:nvSpPr>
        <p:spPr>
          <a:xfrm>
            <a:off x="-2304077" y="8614"/>
            <a:ext cx="6676849" cy="6849386"/>
          </a:xfrm>
          <a:custGeom>
            <a:avLst/>
            <a:gdLst>
              <a:gd name="connsiteX0" fmla="*/ 0 w 9659145"/>
              <a:gd name="connsiteY0" fmla="*/ 0 h 9908748"/>
              <a:gd name="connsiteX1" fmla="*/ 7988768 w 9659145"/>
              <a:gd name="connsiteY1" fmla="*/ 0 h 9908748"/>
              <a:gd name="connsiteX2" fmla="*/ 9532397 w 9659145"/>
              <a:gd name="connsiteY2" fmla="*/ 4144878 h 9908748"/>
              <a:gd name="connsiteX3" fmla="*/ 9272600 w 9659145"/>
              <a:gd name="connsiteY3" fmla="*/ 6027930 h 9908748"/>
              <a:gd name="connsiteX4" fmla="*/ 6438645 w 9659145"/>
              <a:gd name="connsiteY4" fmla="*/ 9908748 h 9908748"/>
              <a:gd name="connsiteX5" fmla="*/ 0 w 9659145"/>
              <a:gd name="connsiteY5" fmla="*/ 9908748 h 9908748"/>
              <a:gd name="connsiteX6" fmla="*/ 0 w 9659145"/>
              <a:gd name="connsiteY6" fmla="*/ 0 h 9908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59145" h="9908748">
                <a:moveTo>
                  <a:pt x="0" y="0"/>
                </a:moveTo>
                <a:lnTo>
                  <a:pt x="7988768" y="0"/>
                </a:lnTo>
                <a:lnTo>
                  <a:pt x="9532397" y="4144878"/>
                </a:lnTo>
                <a:cubicBezTo>
                  <a:pt x="9768380" y="4776891"/>
                  <a:pt x="9670956" y="5482495"/>
                  <a:pt x="9272600" y="6027930"/>
                </a:cubicBezTo>
                <a:lnTo>
                  <a:pt x="6438645" y="9908748"/>
                </a:lnTo>
                <a:lnTo>
                  <a:pt x="0" y="99087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50000"/>
                </a:schemeClr>
              </a:gs>
              <a:gs pos="50000">
                <a:schemeClr val="tx1">
                  <a:tint val="44500"/>
                  <a:satMod val="160000"/>
                  <a:alpha val="20000"/>
                </a:schemeClr>
              </a:gs>
              <a:gs pos="100000">
                <a:schemeClr val="tx1">
                  <a:tint val="23500"/>
                  <a:satMod val="160000"/>
                  <a:alpha val="0"/>
                </a:schemeClr>
              </a:gs>
            </a:gsLst>
            <a:lin ang="13500000" scaled="1"/>
            <a:tileRect/>
          </a:gradFill>
          <a:ln w="2163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42404EDE-13C3-4955-8ACE-A71977EA5F4B}"/>
              </a:ext>
            </a:extLst>
          </p:cNvPr>
          <p:cNvSpPr txBox="1">
            <a:spLocks/>
          </p:cNvSpPr>
          <p:nvPr/>
        </p:nvSpPr>
        <p:spPr>
          <a:xfrm>
            <a:off x="4678370" y="2891626"/>
            <a:ext cx="7683335" cy="94077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defPPr>
              <a:defRPr lang="en-US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rgbClr val="002060"/>
                </a:solidFill>
                <a:latin typeface="Barlow" panose="00000500000000000000" pitchFamily="2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ctr"/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SXKD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vi-VN" sz="26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C75F719-529B-4DB2-8071-86A405EB25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785" y="1812360"/>
            <a:ext cx="2023463" cy="1764726"/>
          </a:xfrm>
          <a:prstGeom prst="rect">
            <a:avLst/>
          </a:prstGeom>
        </p:spPr>
      </p:pic>
      <p:sp>
        <p:nvSpPr>
          <p:cNvPr id="29" name="Oval 28">
            <a:extLst>
              <a:ext uri="{FF2B5EF4-FFF2-40B4-BE49-F238E27FC236}">
                <a16:creationId xmlns:a16="http://schemas.microsoft.com/office/drawing/2014/main" id="{3E9B2F37-BA89-4584-A2B7-0B548DAA868D}"/>
              </a:ext>
            </a:extLst>
          </p:cNvPr>
          <p:cNvSpPr/>
          <p:nvPr/>
        </p:nvSpPr>
        <p:spPr>
          <a:xfrm>
            <a:off x="4263062" y="2834558"/>
            <a:ext cx="830617" cy="79714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F6BF72D-B127-46A3-B2DD-2A52316334C9}"/>
              </a:ext>
            </a:extLst>
          </p:cNvPr>
          <p:cNvSpPr/>
          <p:nvPr/>
        </p:nvSpPr>
        <p:spPr>
          <a:xfrm>
            <a:off x="4404097" y="2970573"/>
            <a:ext cx="603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III</a:t>
            </a:r>
          </a:p>
        </p:txBody>
      </p:sp>
    </p:spTree>
    <p:extLst>
      <p:ext uri="{BB962C8B-B14F-4D97-AF65-F5344CB8AC3E}">
        <p14:creationId xmlns:p14="http://schemas.microsoft.com/office/powerpoint/2010/main" val="1169397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71" y="83334"/>
            <a:ext cx="789978" cy="72799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4D54D14-69F2-431C-82AE-A6DEA38F1A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2271"/>
            <a:ext cx="12192000" cy="70574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0A2A01E-7903-4C1A-834D-D8909D40E9CE}"/>
              </a:ext>
            </a:extLst>
          </p:cNvPr>
          <p:cNvSpPr txBox="1"/>
          <p:nvPr/>
        </p:nvSpPr>
        <p:spPr>
          <a:xfrm>
            <a:off x="2491429" y="242795"/>
            <a:ext cx="7209142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8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SXKD</a:t>
            </a:r>
            <a:r>
              <a:rPr lang="en-US" sz="28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E0A9BFE-6CD5-4B38-AB33-5B63509BCD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42593"/>
              </p:ext>
            </p:extLst>
          </p:nvPr>
        </p:nvGraphicFramePr>
        <p:xfrm>
          <a:off x="342900" y="1131570"/>
          <a:ext cx="11201399" cy="5092297"/>
        </p:xfrm>
        <a:graphic>
          <a:graphicData uri="http://schemas.openxmlformats.org/drawingml/2006/table">
            <a:tbl>
              <a:tblPr firstRow="1" firstCol="1" bandRow="1"/>
              <a:tblGrid>
                <a:gridCol w="507649">
                  <a:extLst>
                    <a:ext uri="{9D8B030D-6E8A-4147-A177-3AD203B41FA5}">
                      <a16:colId xmlns:a16="http://schemas.microsoft.com/office/drawing/2014/main" val="4170168509"/>
                    </a:ext>
                  </a:extLst>
                </a:gridCol>
                <a:gridCol w="1828183">
                  <a:extLst>
                    <a:ext uri="{9D8B030D-6E8A-4147-A177-3AD203B41FA5}">
                      <a16:colId xmlns:a16="http://schemas.microsoft.com/office/drawing/2014/main" val="612603517"/>
                    </a:ext>
                  </a:extLst>
                </a:gridCol>
                <a:gridCol w="791004">
                  <a:extLst>
                    <a:ext uri="{9D8B030D-6E8A-4147-A177-3AD203B41FA5}">
                      <a16:colId xmlns:a16="http://schemas.microsoft.com/office/drawing/2014/main" val="2567415002"/>
                    </a:ext>
                  </a:extLst>
                </a:gridCol>
                <a:gridCol w="860611">
                  <a:extLst>
                    <a:ext uri="{9D8B030D-6E8A-4147-A177-3AD203B41FA5}">
                      <a16:colId xmlns:a16="http://schemas.microsoft.com/office/drawing/2014/main" val="1809121673"/>
                    </a:ext>
                  </a:extLst>
                </a:gridCol>
                <a:gridCol w="901744">
                  <a:extLst>
                    <a:ext uri="{9D8B030D-6E8A-4147-A177-3AD203B41FA5}">
                      <a16:colId xmlns:a16="http://schemas.microsoft.com/office/drawing/2014/main" val="1048104066"/>
                    </a:ext>
                  </a:extLst>
                </a:gridCol>
                <a:gridCol w="901744">
                  <a:extLst>
                    <a:ext uri="{9D8B030D-6E8A-4147-A177-3AD203B41FA5}">
                      <a16:colId xmlns:a16="http://schemas.microsoft.com/office/drawing/2014/main" val="3984413501"/>
                    </a:ext>
                  </a:extLst>
                </a:gridCol>
                <a:gridCol w="901744">
                  <a:extLst>
                    <a:ext uri="{9D8B030D-6E8A-4147-A177-3AD203B41FA5}">
                      <a16:colId xmlns:a16="http://schemas.microsoft.com/office/drawing/2014/main" val="853812855"/>
                    </a:ext>
                  </a:extLst>
                </a:gridCol>
                <a:gridCol w="901744">
                  <a:extLst>
                    <a:ext uri="{9D8B030D-6E8A-4147-A177-3AD203B41FA5}">
                      <a16:colId xmlns:a16="http://schemas.microsoft.com/office/drawing/2014/main" val="740571111"/>
                    </a:ext>
                  </a:extLst>
                </a:gridCol>
                <a:gridCol w="901744">
                  <a:extLst>
                    <a:ext uri="{9D8B030D-6E8A-4147-A177-3AD203B41FA5}">
                      <a16:colId xmlns:a16="http://schemas.microsoft.com/office/drawing/2014/main" val="2514621327"/>
                    </a:ext>
                  </a:extLst>
                </a:gridCol>
                <a:gridCol w="901744">
                  <a:extLst>
                    <a:ext uri="{9D8B030D-6E8A-4147-A177-3AD203B41FA5}">
                      <a16:colId xmlns:a16="http://schemas.microsoft.com/office/drawing/2014/main" val="594183572"/>
                    </a:ext>
                  </a:extLst>
                </a:gridCol>
                <a:gridCol w="901744">
                  <a:extLst>
                    <a:ext uri="{9D8B030D-6E8A-4147-A177-3AD203B41FA5}">
                      <a16:colId xmlns:a16="http://schemas.microsoft.com/office/drawing/2014/main" val="1942776366"/>
                    </a:ext>
                  </a:extLst>
                </a:gridCol>
                <a:gridCol w="901744">
                  <a:extLst>
                    <a:ext uri="{9D8B030D-6E8A-4147-A177-3AD203B41FA5}">
                      <a16:colId xmlns:a16="http://schemas.microsoft.com/office/drawing/2014/main" val="3177212726"/>
                    </a:ext>
                  </a:extLst>
                </a:gridCol>
              </a:tblGrid>
              <a:tr h="340370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TT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Chỉ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tiêu</a:t>
                      </a:r>
                      <a:endParaRPr lang="en-US" sz="18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Đơn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vị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b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tính</a:t>
                      </a:r>
                      <a:endParaRPr lang="en-US" sz="18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2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tháng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2021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Kế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hoạch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2022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  </a:t>
                      </a:r>
                      <a:r>
                        <a:rPr lang="en-US" sz="1800" b="1" u="sng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Quý</a:t>
                      </a:r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I/ 2022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 2 </a:t>
                      </a:r>
                      <a:r>
                        <a:rPr lang="en-US" sz="1800" b="1" u="sng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tháng</a:t>
                      </a:r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2022 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2 </a:t>
                      </a:r>
                      <a:r>
                        <a:rPr lang="en-US" sz="1800" b="1" u="sng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tháng</a:t>
                      </a:r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2022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 </a:t>
                      </a:r>
                      <a:r>
                        <a:rPr lang="en-US" sz="20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sánh</a:t>
                      </a:r>
                      <a:endParaRPr lang="en-US" sz="20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8020612"/>
                  </a:ext>
                </a:extLst>
              </a:tr>
              <a:tr h="12253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2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tháng</a:t>
                      </a:r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KH 2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tháng</a:t>
                      </a:r>
                      <a:endParaRPr lang="en-US" sz="18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2 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tháng</a:t>
                      </a:r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so KH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Quý</a:t>
                      </a:r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8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2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tháng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so KH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</a:t>
                      </a:r>
                      <a:endParaRPr lang="en-US" sz="18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2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tháng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so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cùng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kỳ</a:t>
                      </a:r>
                      <a:endParaRPr lang="en-US" sz="18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637042"/>
                  </a:ext>
                </a:extLst>
              </a:tr>
              <a:tr h="337057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6=5/4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7=5/3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8=5/2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9=5/1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299174"/>
                  </a:ext>
                </a:extLst>
              </a:tr>
              <a:tr h="54459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Khai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thác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dầu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thô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Triệu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tấn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1,80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8,74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2,20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1,43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1,78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124%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81%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99%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3670963"/>
                  </a:ext>
                </a:extLst>
              </a:tr>
              <a:tr h="337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Trong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nước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"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1,51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7,04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1,77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1,15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1,47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128%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83%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97%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1406522"/>
                  </a:ext>
                </a:extLst>
              </a:tr>
              <a:tr h="337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Nước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ngoài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"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0,28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1,70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0,43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0,28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0,30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109%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71%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107%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8367675"/>
                  </a:ext>
                </a:extLst>
              </a:tr>
              <a:tr h="337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Khí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Tỷ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</a:t>
                      </a:r>
                      <a:r>
                        <a:rPr lang="en-US" sz="1600" b="1" baseline="30000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1,27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9,10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2,27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1,45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1,21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84%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51%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96%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9608999"/>
                  </a:ext>
                </a:extLst>
              </a:tr>
              <a:tr h="54459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Phân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đạm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Ure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Nghìn tấn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273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1 600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430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281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308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72%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113%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527997"/>
                  </a:ext>
                </a:extLst>
              </a:tr>
              <a:tr h="54459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Điện 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Tỷ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Kwh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2,90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19,22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3,70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2,76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2,49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90%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67%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86%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8292457"/>
                  </a:ext>
                </a:extLst>
              </a:tr>
              <a:tr h="54459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5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Sản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phẩm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xăng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dầu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Nghìn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tấn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1 105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6 171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1 565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1 028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1 032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66%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93%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250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6786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61" y="36165"/>
            <a:ext cx="976121" cy="851306"/>
          </a:xfrm>
          <a:prstGeom prst="rect">
            <a:avLst/>
          </a:prstGeom>
        </p:spPr>
      </p:pic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5206868" y="857430"/>
            <a:ext cx="66332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marL="0" indent="0"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tỷ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vi-VN" sz="2000" b="1" i="1" dirty="0">
              <a:solidFill>
                <a:srgbClr val="002B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015E66-8437-4BD8-8231-9C6BDC90CE7E}"/>
              </a:ext>
            </a:extLst>
          </p:cNvPr>
          <p:cNvSpPr txBox="1"/>
          <p:nvPr/>
        </p:nvSpPr>
        <p:spPr>
          <a:xfrm>
            <a:off x="2491429" y="242795"/>
            <a:ext cx="7209142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4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8A688CC-DD7D-488F-A70A-BE1A2E66C0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625003"/>
              </p:ext>
            </p:extLst>
          </p:nvPr>
        </p:nvGraphicFramePr>
        <p:xfrm>
          <a:off x="342900" y="1338144"/>
          <a:ext cx="11497193" cy="4092500"/>
        </p:xfrm>
        <a:graphic>
          <a:graphicData uri="http://schemas.openxmlformats.org/drawingml/2006/table">
            <a:tbl>
              <a:tblPr firstRow="1" firstCol="1" bandRow="1"/>
              <a:tblGrid>
                <a:gridCol w="560646">
                  <a:extLst>
                    <a:ext uri="{9D8B030D-6E8A-4147-A177-3AD203B41FA5}">
                      <a16:colId xmlns:a16="http://schemas.microsoft.com/office/drawing/2014/main" val="4170168509"/>
                    </a:ext>
                  </a:extLst>
                </a:gridCol>
                <a:gridCol w="2019036">
                  <a:extLst>
                    <a:ext uri="{9D8B030D-6E8A-4147-A177-3AD203B41FA5}">
                      <a16:colId xmlns:a16="http://schemas.microsoft.com/office/drawing/2014/main" val="612603517"/>
                    </a:ext>
                  </a:extLst>
                </a:gridCol>
                <a:gridCol w="950455">
                  <a:extLst>
                    <a:ext uri="{9D8B030D-6E8A-4147-A177-3AD203B41FA5}">
                      <a16:colId xmlns:a16="http://schemas.microsoft.com/office/drawing/2014/main" val="1809121673"/>
                    </a:ext>
                  </a:extLst>
                </a:gridCol>
                <a:gridCol w="995882">
                  <a:extLst>
                    <a:ext uri="{9D8B030D-6E8A-4147-A177-3AD203B41FA5}">
                      <a16:colId xmlns:a16="http://schemas.microsoft.com/office/drawing/2014/main" val="1048104066"/>
                    </a:ext>
                  </a:extLst>
                </a:gridCol>
                <a:gridCol w="995882">
                  <a:extLst>
                    <a:ext uri="{9D8B030D-6E8A-4147-A177-3AD203B41FA5}">
                      <a16:colId xmlns:a16="http://schemas.microsoft.com/office/drawing/2014/main" val="3984413501"/>
                    </a:ext>
                  </a:extLst>
                </a:gridCol>
                <a:gridCol w="995882">
                  <a:extLst>
                    <a:ext uri="{9D8B030D-6E8A-4147-A177-3AD203B41FA5}">
                      <a16:colId xmlns:a16="http://schemas.microsoft.com/office/drawing/2014/main" val="853812855"/>
                    </a:ext>
                  </a:extLst>
                </a:gridCol>
                <a:gridCol w="995882">
                  <a:extLst>
                    <a:ext uri="{9D8B030D-6E8A-4147-A177-3AD203B41FA5}">
                      <a16:colId xmlns:a16="http://schemas.microsoft.com/office/drawing/2014/main" val="740571111"/>
                    </a:ext>
                  </a:extLst>
                </a:gridCol>
                <a:gridCol w="995882">
                  <a:extLst>
                    <a:ext uri="{9D8B030D-6E8A-4147-A177-3AD203B41FA5}">
                      <a16:colId xmlns:a16="http://schemas.microsoft.com/office/drawing/2014/main" val="2514621327"/>
                    </a:ext>
                  </a:extLst>
                </a:gridCol>
                <a:gridCol w="995882">
                  <a:extLst>
                    <a:ext uri="{9D8B030D-6E8A-4147-A177-3AD203B41FA5}">
                      <a16:colId xmlns:a16="http://schemas.microsoft.com/office/drawing/2014/main" val="594183572"/>
                    </a:ext>
                  </a:extLst>
                </a:gridCol>
                <a:gridCol w="995882">
                  <a:extLst>
                    <a:ext uri="{9D8B030D-6E8A-4147-A177-3AD203B41FA5}">
                      <a16:colId xmlns:a16="http://schemas.microsoft.com/office/drawing/2014/main" val="1942776366"/>
                    </a:ext>
                  </a:extLst>
                </a:gridCol>
                <a:gridCol w="995882">
                  <a:extLst>
                    <a:ext uri="{9D8B030D-6E8A-4147-A177-3AD203B41FA5}">
                      <a16:colId xmlns:a16="http://schemas.microsoft.com/office/drawing/2014/main" val="3177212726"/>
                    </a:ext>
                  </a:extLst>
                </a:gridCol>
              </a:tblGrid>
              <a:tr h="368273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TT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Chỉ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tiêu</a:t>
                      </a:r>
                      <a:endParaRPr lang="en-US" sz="18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2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tháng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2021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Kế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hoạch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2022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  </a:t>
                      </a:r>
                      <a:r>
                        <a:rPr lang="en-US" sz="1800" b="1" u="sng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Quý</a:t>
                      </a:r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I/ 2022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 2 </a:t>
                      </a:r>
                      <a:r>
                        <a:rPr lang="en-US" sz="1800" b="1" u="sng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tháng</a:t>
                      </a:r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2022 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2 </a:t>
                      </a:r>
                      <a:r>
                        <a:rPr lang="en-US" sz="1800" b="1" u="sng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tháng</a:t>
                      </a:r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2022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 </a:t>
                      </a:r>
                      <a:r>
                        <a:rPr lang="en-US" sz="20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sánh</a:t>
                      </a:r>
                      <a:endParaRPr lang="en-US" sz="20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8020612"/>
                  </a:ext>
                </a:extLst>
              </a:tr>
              <a:tr h="14805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2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tháng</a:t>
                      </a:r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KH 2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tháng</a:t>
                      </a:r>
                      <a:endParaRPr lang="en-US" sz="18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2 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tháng</a:t>
                      </a:r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so KH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Quý</a:t>
                      </a:r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8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2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tháng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so KH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</a:t>
                      </a:r>
                      <a:endParaRPr lang="en-US" sz="18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2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tháng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so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cùng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kỳ</a:t>
                      </a:r>
                      <a:endParaRPr lang="en-US" sz="18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637042"/>
                  </a:ext>
                </a:extLst>
              </a:tr>
              <a:tr h="40724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6=5/4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7=5/3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8=5/2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9=5/1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299174"/>
                  </a:ext>
                </a:extLst>
              </a:tr>
              <a:tr h="658001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Doanh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thu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toàn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TĐ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81,4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557,4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137,0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88,4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118,7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134%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87%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146%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3670963"/>
                  </a:ext>
                </a:extLst>
              </a:tr>
              <a:tr h="58923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Nộp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NSNN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toàn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TĐ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12,2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64,6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18,2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11,9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18,0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152%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99%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148%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1406522"/>
                  </a:ext>
                </a:extLst>
              </a:tr>
              <a:tr h="58923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Lợi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nhuận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trước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thuế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hợp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nhất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TĐ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6,74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24,4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3,9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12,4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317%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207%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51%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184%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8367675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DF6D3B1B-ED42-4176-8F53-3D54B5167130}"/>
              </a:ext>
            </a:extLst>
          </p:cNvPr>
          <p:cNvSpPr/>
          <p:nvPr/>
        </p:nvSpPr>
        <p:spPr>
          <a:xfrm>
            <a:off x="83347" y="5620547"/>
            <a:ext cx="117567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</a:t>
            </a:r>
            <a:r>
              <a:rPr lang="en-US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 </a:t>
            </a:r>
            <a:r>
              <a:rPr lang="en-US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 </a:t>
            </a:r>
            <a:r>
              <a:rPr lang="en-US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60$/</a:t>
            </a:r>
            <a:r>
              <a:rPr lang="en-US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qua). </a:t>
            </a:r>
            <a:r>
              <a:rPr lang="vi-VN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 dầu thô 2 tháng đầu năm 2022 là 95,4$/thùng, cao hơn 35,4$/thùng (tăng hơn 59%) so với </a:t>
            </a:r>
            <a:r>
              <a:rPr lang="en-US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 </a:t>
            </a:r>
            <a:r>
              <a:rPr lang="vi-VN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cao hơn 35,</a:t>
            </a:r>
            <a:r>
              <a:rPr lang="en-US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$/thùng (tăng 58,1%) so với cùng kỳ 2021</a:t>
            </a:r>
            <a:r>
              <a:rPr lang="en-US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(60,3S/</a:t>
            </a:r>
            <a:r>
              <a:rPr lang="en-US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1400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i="1" dirty="0">
              <a:solidFill>
                <a:srgbClr val="002B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021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61" y="36165"/>
            <a:ext cx="976121" cy="85130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8BC30B9-0FAF-43CB-86A0-D08F35F039A0}"/>
              </a:ext>
            </a:extLst>
          </p:cNvPr>
          <p:cNvSpPr txBox="1"/>
          <p:nvPr/>
        </p:nvSpPr>
        <p:spPr>
          <a:xfrm>
            <a:off x="1499716" y="462739"/>
            <a:ext cx="9192567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ts val="1000"/>
              </a:spcBef>
              <a:defRPr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TƯ 2 </a:t>
            </a:r>
            <a:r>
              <a:rPr lang="en-US" dirty="0" err="1"/>
              <a:t>THÁNG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NĂM</a:t>
            </a:r>
            <a:r>
              <a:rPr lang="en-US" dirty="0"/>
              <a:t> 2022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90A3A8-0332-4B90-9D46-2A7310746D1A}"/>
              </a:ext>
            </a:extLst>
          </p:cNvPr>
          <p:cNvSpPr txBox="1"/>
          <p:nvPr/>
        </p:nvSpPr>
        <p:spPr>
          <a:xfrm>
            <a:off x="591711" y="1356105"/>
            <a:ext cx="1100857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PVN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đã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đang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tập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trung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đẩy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nhanh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tiến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độ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dự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án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đầu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tư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trọng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điểm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gồm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: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Chuỗi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dự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án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Lô B;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Chuỗi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dự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án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Cá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Voi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Xanh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dự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án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điện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Thái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Bình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2,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Sông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Hậu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1….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Kết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quả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2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tháng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đầu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năm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đã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ghi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nhận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đó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là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C21D95-06BC-4971-9B26-E89F5691FDCD}"/>
              </a:ext>
            </a:extLst>
          </p:cNvPr>
          <p:cNvSpPr txBox="1"/>
          <p:nvPr/>
        </p:nvSpPr>
        <p:spPr>
          <a:xfrm>
            <a:off x="805910" y="2942456"/>
            <a:ext cx="10677756" cy="707886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01638" indent="-401638" algn="just">
              <a:spcBef>
                <a:spcPts val="1200"/>
              </a:spcBef>
              <a:spcAft>
                <a:spcPts val="1200"/>
              </a:spcAft>
              <a:tabLst>
                <a:tab pos="346075" algn="l"/>
              </a:tabLst>
            </a:pP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1-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Dự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án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Nhiệt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điện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Thái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Bình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2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đã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đốt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lửa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lần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đầu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bằng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dầu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thành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công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Tổ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máy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1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vào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ngày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23/02/2022;</a:t>
            </a:r>
            <a:endParaRPr lang="en-US" sz="2000" dirty="0">
              <a:solidFill>
                <a:srgbClr val="000066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C819A9-E39B-4055-9C59-503B23D67B66}"/>
              </a:ext>
            </a:extLst>
          </p:cNvPr>
          <p:cNvSpPr txBox="1"/>
          <p:nvPr/>
        </p:nvSpPr>
        <p:spPr>
          <a:xfrm>
            <a:off x="805909" y="3828115"/>
            <a:ext cx="10677756" cy="1015663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401638" indent="-401638" algn="just">
              <a:spcBef>
                <a:spcPts val="1200"/>
              </a:spcBef>
              <a:spcAft>
                <a:spcPts val="1200"/>
              </a:spcAft>
              <a:tabLst>
                <a:tab pos="346075" algn="l"/>
              </a:tabLst>
              <a:defRPr sz="2000" b="1">
                <a:solidFill>
                  <a:srgbClr val="0000CC"/>
                </a:solidFill>
                <a:latin typeface="Times New Roman" panose="02020603050405020304" pitchFamily="18" charset="0"/>
                <a:ea typeface="MS Mincho" panose="02020609040205080304" pitchFamily="49" charset="-128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dirty="0">
                <a:solidFill>
                  <a:srgbClr val="000066"/>
                </a:solidFill>
              </a:rPr>
              <a:t>2- </a:t>
            </a:r>
            <a:r>
              <a:rPr lang="en-US" dirty="0" err="1">
                <a:solidFill>
                  <a:srgbClr val="000066"/>
                </a:solidFill>
              </a:rPr>
              <a:t>Dự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án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Nhiệt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điện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Sông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Hậu</a:t>
            </a:r>
            <a:r>
              <a:rPr lang="en-US" dirty="0">
                <a:solidFill>
                  <a:srgbClr val="000066"/>
                </a:solidFill>
              </a:rPr>
              <a:t> 1 </a:t>
            </a:r>
            <a:r>
              <a:rPr lang="en-US" dirty="0" err="1">
                <a:solidFill>
                  <a:srgbClr val="000066"/>
                </a:solidFill>
              </a:rPr>
              <a:t>đã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hoàn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thành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chạy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thử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nghiệm</a:t>
            </a:r>
            <a:r>
              <a:rPr lang="en-US" dirty="0">
                <a:solidFill>
                  <a:srgbClr val="000066"/>
                </a:solidFill>
              </a:rPr>
              <a:t>- </a:t>
            </a:r>
            <a:r>
              <a:rPr lang="en-US" dirty="0" err="1">
                <a:solidFill>
                  <a:srgbClr val="000066"/>
                </a:solidFill>
              </a:rPr>
              <a:t>đáp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ứng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đúng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yêu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cầu</a:t>
            </a:r>
            <a:r>
              <a:rPr lang="en-US" dirty="0">
                <a:solidFill>
                  <a:srgbClr val="000066"/>
                </a:solidFill>
              </a:rPr>
              <a:t>/</a:t>
            </a:r>
            <a:r>
              <a:rPr lang="en-US" dirty="0" err="1">
                <a:solidFill>
                  <a:srgbClr val="000066"/>
                </a:solidFill>
              </a:rPr>
              <a:t>quy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định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của</a:t>
            </a:r>
            <a:r>
              <a:rPr lang="en-US" dirty="0">
                <a:solidFill>
                  <a:srgbClr val="000066"/>
                </a:solidFill>
              </a:rPr>
              <a:t> A0 </a:t>
            </a:r>
            <a:r>
              <a:rPr lang="en-US" dirty="0" err="1">
                <a:solidFill>
                  <a:srgbClr val="000066"/>
                </a:solidFill>
              </a:rPr>
              <a:t>và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Nhà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máy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nhiệt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điện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Sông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Hậu</a:t>
            </a:r>
            <a:r>
              <a:rPr lang="en-US" dirty="0">
                <a:solidFill>
                  <a:srgbClr val="000066"/>
                </a:solidFill>
              </a:rPr>
              <a:t> 1 </a:t>
            </a:r>
            <a:r>
              <a:rPr lang="en-US" dirty="0" err="1">
                <a:solidFill>
                  <a:srgbClr val="000066"/>
                </a:solidFill>
              </a:rPr>
              <a:t>đã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sẵn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sàng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vận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hành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thương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mại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cả</a:t>
            </a:r>
            <a:r>
              <a:rPr lang="en-US" dirty="0">
                <a:solidFill>
                  <a:srgbClr val="000066"/>
                </a:solidFill>
              </a:rPr>
              <a:t> 02 </a:t>
            </a:r>
            <a:r>
              <a:rPr lang="en-US" dirty="0" err="1">
                <a:solidFill>
                  <a:srgbClr val="000066"/>
                </a:solidFill>
              </a:rPr>
              <a:t>tổ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máy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vào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cuối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tháng</a:t>
            </a:r>
            <a:r>
              <a:rPr lang="en-US" dirty="0">
                <a:solidFill>
                  <a:srgbClr val="000066"/>
                </a:solidFill>
              </a:rPr>
              <a:t> 3/2022;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052B27-9F3A-44DD-B9F2-9B81BA2BD54C}"/>
              </a:ext>
            </a:extLst>
          </p:cNvPr>
          <p:cNvSpPr txBox="1"/>
          <p:nvPr/>
        </p:nvSpPr>
        <p:spPr>
          <a:xfrm>
            <a:off x="805909" y="5025808"/>
            <a:ext cx="10677756" cy="707886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401638" indent="-401638" algn="just">
              <a:spcBef>
                <a:spcPts val="1200"/>
              </a:spcBef>
              <a:spcAft>
                <a:spcPts val="1200"/>
              </a:spcAft>
              <a:tabLst>
                <a:tab pos="346075" algn="l"/>
              </a:tabLst>
              <a:defRPr sz="2000" b="1">
                <a:solidFill>
                  <a:srgbClr val="0000CC"/>
                </a:solidFill>
                <a:latin typeface="Times New Roman" panose="02020603050405020304" pitchFamily="18" charset="0"/>
                <a:ea typeface="MS Mincho" panose="02020609040205080304" pitchFamily="49" charset="-128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dirty="0">
                <a:solidFill>
                  <a:srgbClr val="000066"/>
                </a:solidFill>
              </a:rPr>
              <a:t>3- </a:t>
            </a:r>
            <a:r>
              <a:rPr lang="en-US" dirty="0" err="1">
                <a:solidFill>
                  <a:srgbClr val="000066"/>
                </a:solidFill>
              </a:rPr>
              <a:t>Dự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án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Nhiệt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điện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Nhơn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Trạch</a:t>
            </a:r>
            <a:r>
              <a:rPr lang="en-US" dirty="0">
                <a:solidFill>
                  <a:srgbClr val="000066"/>
                </a:solidFill>
              </a:rPr>
              <a:t> 3, 4 </a:t>
            </a:r>
            <a:r>
              <a:rPr lang="en-US" dirty="0" err="1">
                <a:solidFill>
                  <a:srgbClr val="000066"/>
                </a:solidFill>
              </a:rPr>
              <a:t>đã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hoàn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thành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các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công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việc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liên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quan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đến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hợp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đồng</a:t>
            </a:r>
            <a:r>
              <a:rPr lang="en-US" dirty="0">
                <a:solidFill>
                  <a:srgbClr val="000066"/>
                </a:solidFill>
              </a:rPr>
              <a:t> EPC </a:t>
            </a:r>
            <a:r>
              <a:rPr lang="en-US" dirty="0" err="1">
                <a:solidFill>
                  <a:srgbClr val="000066"/>
                </a:solidFill>
              </a:rPr>
              <a:t>và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sẵn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sàng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ký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hợp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đồng</a:t>
            </a:r>
            <a:r>
              <a:rPr lang="en-US" dirty="0">
                <a:solidFill>
                  <a:srgbClr val="000066"/>
                </a:solidFill>
              </a:rPr>
              <a:t> EPC </a:t>
            </a:r>
            <a:r>
              <a:rPr lang="en-US" dirty="0" err="1">
                <a:solidFill>
                  <a:srgbClr val="000066"/>
                </a:solidFill>
              </a:rPr>
              <a:t>dự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kiến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vào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 err="1">
                <a:solidFill>
                  <a:srgbClr val="000066"/>
                </a:solidFill>
              </a:rPr>
              <a:t>ngày</a:t>
            </a:r>
            <a:r>
              <a:rPr lang="en-US" dirty="0">
                <a:solidFill>
                  <a:srgbClr val="000066"/>
                </a:solidFill>
              </a:rPr>
              <a:t> 14/3/2022.</a:t>
            </a:r>
          </a:p>
        </p:txBody>
      </p:sp>
    </p:spTree>
    <p:extLst>
      <p:ext uri="{BB962C8B-B14F-4D97-AF65-F5344CB8AC3E}">
        <p14:creationId xmlns:p14="http://schemas.microsoft.com/office/powerpoint/2010/main" val="1490897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38" y="0"/>
            <a:ext cx="850472" cy="741723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BC3A6FC-9B83-48DE-B529-65C1982FDA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863925"/>
              </p:ext>
            </p:extLst>
          </p:nvPr>
        </p:nvGraphicFramePr>
        <p:xfrm>
          <a:off x="367990" y="996777"/>
          <a:ext cx="11318490" cy="5683265"/>
        </p:xfrm>
        <a:graphic>
          <a:graphicData uri="http://schemas.openxmlformats.org/drawingml/2006/table">
            <a:tbl>
              <a:tblPr firstRow="1" firstCol="1" bandRow="1"/>
              <a:tblGrid>
                <a:gridCol w="756582">
                  <a:extLst>
                    <a:ext uri="{9D8B030D-6E8A-4147-A177-3AD203B41FA5}">
                      <a16:colId xmlns:a16="http://schemas.microsoft.com/office/drawing/2014/main" val="4170168509"/>
                    </a:ext>
                  </a:extLst>
                </a:gridCol>
                <a:gridCol w="2724665">
                  <a:extLst>
                    <a:ext uri="{9D8B030D-6E8A-4147-A177-3AD203B41FA5}">
                      <a16:colId xmlns:a16="http://schemas.microsoft.com/office/drawing/2014/main" val="612603517"/>
                    </a:ext>
                  </a:extLst>
                </a:gridCol>
                <a:gridCol w="1178887">
                  <a:extLst>
                    <a:ext uri="{9D8B030D-6E8A-4147-A177-3AD203B41FA5}">
                      <a16:colId xmlns:a16="http://schemas.microsoft.com/office/drawing/2014/main" val="2567415002"/>
                    </a:ext>
                  </a:extLst>
                </a:gridCol>
                <a:gridCol w="1282628">
                  <a:extLst>
                    <a:ext uri="{9D8B030D-6E8A-4147-A177-3AD203B41FA5}">
                      <a16:colId xmlns:a16="http://schemas.microsoft.com/office/drawing/2014/main" val="1809121673"/>
                    </a:ext>
                  </a:extLst>
                </a:gridCol>
                <a:gridCol w="1343932">
                  <a:extLst>
                    <a:ext uri="{9D8B030D-6E8A-4147-A177-3AD203B41FA5}">
                      <a16:colId xmlns:a16="http://schemas.microsoft.com/office/drawing/2014/main" val="1048104066"/>
                    </a:ext>
                  </a:extLst>
                </a:gridCol>
                <a:gridCol w="1343932">
                  <a:extLst>
                    <a:ext uri="{9D8B030D-6E8A-4147-A177-3AD203B41FA5}">
                      <a16:colId xmlns:a16="http://schemas.microsoft.com/office/drawing/2014/main" val="740571111"/>
                    </a:ext>
                  </a:extLst>
                </a:gridCol>
                <a:gridCol w="1343932">
                  <a:extLst>
                    <a:ext uri="{9D8B030D-6E8A-4147-A177-3AD203B41FA5}">
                      <a16:colId xmlns:a16="http://schemas.microsoft.com/office/drawing/2014/main" val="2514621327"/>
                    </a:ext>
                  </a:extLst>
                </a:gridCol>
                <a:gridCol w="1343932">
                  <a:extLst>
                    <a:ext uri="{9D8B030D-6E8A-4147-A177-3AD203B41FA5}">
                      <a16:colId xmlns:a16="http://schemas.microsoft.com/office/drawing/2014/main" val="594183572"/>
                    </a:ext>
                  </a:extLst>
                </a:gridCol>
              </a:tblGrid>
              <a:tr h="295749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TT</a:t>
                      </a:r>
                      <a:endParaRPr lang="en-US" sz="18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Chỉ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tiêu</a:t>
                      </a:r>
                      <a:endParaRPr lang="en-US" sz="18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Đơn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vị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b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tính</a:t>
                      </a:r>
                      <a:endParaRPr lang="en-US" sz="18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Thực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hiện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2021</a:t>
                      </a:r>
                      <a:endParaRPr lang="en-US" sz="18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Kế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hoạch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2022</a:t>
                      </a:r>
                      <a:endParaRPr lang="en-US" sz="18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u="sng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Dự</a:t>
                      </a:r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sng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kiến</a:t>
                      </a:r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b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en-US" sz="1800" b="1" u="sng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</a:t>
                      </a:r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2022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 </a:t>
                      </a:r>
                      <a:r>
                        <a:rPr lang="en-US" sz="20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sánh</a:t>
                      </a:r>
                      <a:endParaRPr lang="en-US" sz="20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020612"/>
                  </a:ext>
                </a:extLst>
              </a:tr>
              <a:tr h="8490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</a:t>
                      </a:r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với</a:t>
                      </a:r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KH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</a:t>
                      </a:r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2022</a:t>
                      </a:r>
                      <a:endParaRPr lang="en-US" sz="18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</a:t>
                      </a:r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2022 so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với</a:t>
                      </a:r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</a:t>
                      </a:r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2021</a:t>
                      </a:r>
                      <a:endParaRPr lang="en-US" sz="18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637042"/>
                  </a:ext>
                </a:extLst>
              </a:tr>
              <a:tr h="270776"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</a:t>
                      </a:r>
                      <a:endParaRPr lang="en-US" sz="18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</a:t>
                      </a:r>
                      <a:endParaRPr lang="en-US" sz="18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</a:t>
                      </a:r>
                      <a:endParaRPr lang="en-US" sz="18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US" sz="18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4=3/2</a:t>
                      </a:r>
                      <a:endParaRPr lang="en-US" sz="18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5=3/1</a:t>
                      </a:r>
                      <a:endParaRPr lang="en-US" sz="18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299174"/>
                  </a:ext>
                </a:extLst>
              </a:tr>
              <a:tr h="636780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Gia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tăng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trữ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lượng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dầu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khí</a:t>
                      </a:r>
                      <a:endParaRPr lang="en-US" sz="1800" b="1" u="none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Tr.tấn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b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quy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đổi</a:t>
                      </a:r>
                      <a:endParaRPr lang="en-US" sz="1800" b="1" u="none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14,15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10-18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10-18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2595656"/>
                  </a:ext>
                </a:extLst>
              </a:tr>
              <a:tr h="424521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Khai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thác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dầu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thô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Triệu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tấn</a:t>
                      </a:r>
                      <a:endParaRPr lang="en-US" sz="1800" b="1" u="none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10,97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8,74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9,22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B82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106%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84%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3670963"/>
                  </a:ext>
                </a:extLst>
              </a:tr>
              <a:tr h="270776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Trong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nước</a:t>
                      </a:r>
                      <a:endParaRPr lang="en-US" sz="1800" b="1" u="none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"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9,10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7,04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7,52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B82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107%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83%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1406522"/>
                  </a:ext>
                </a:extLst>
              </a:tr>
              <a:tr h="270776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Nước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ngoài</a:t>
                      </a:r>
                      <a:endParaRPr lang="en-US" sz="1800" b="1" u="none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"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1,87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1,70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1,70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B82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100%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91%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8367675"/>
                  </a:ext>
                </a:extLst>
              </a:tr>
              <a:tr h="270776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Khí</a:t>
                      </a:r>
                      <a:endParaRPr lang="en-US" sz="1800" b="1" u="none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Tỷ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</a:t>
                      </a:r>
                      <a:r>
                        <a:rPr lang="en-US" sz="1800" b="1" u="none" baseline="30000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800" b="1" u="none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7,43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9,10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9,10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2B82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100%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B82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122%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9608999"/>
                  </a:ext>
                </a:extLst>
              </a:tr>
              <a:tr h="424521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4 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Phân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Ure</a:t>
                      </a:r>
                      <a:endParaRPr lang="en-US" sz="1800" b="1" u="none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Nghìn tấn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1 688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1 600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1 688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B82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106%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527997"/>
                  </a:ext>
                </a:extLst>
              </a:tr>
              <a:tr h="424521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5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u="none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Điện 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Tỷ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Kwh</a:t>
                      </a:r>
                      <a:endParaRPr lang="en-US" sz="1800" b="1" u="none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16,00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19,22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19,22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B82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100%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8292457"/>
                  </a:ext>
                </a:extLst>
              </a:tr>
              <a:tr h="424521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6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Sản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phẩm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xăng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dầu</a:t>
                      </a:r>
                      <a:endParaRPr lang="en-US" sz="1800" b="1" u="none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Nghìn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tấn</a:t>
                      </a:r>
                      <a:endParaRPr lang="en-US" sz="1800" b="1" u="none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6 373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6 171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6 373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B82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103%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250084"/>
                  </a:ext>
                </a:extLst>
              </a:tr>
              <a:tr h="532349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Tổng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doanh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thu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toàn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TĐ</a:t>
                      </a:r>
                      <a:endParaRPr lang="en-US" sz="1800" b="1" u="none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Nghìn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tỷ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đồng</a:t>
                      </a:r>
                      <a:endParaRPr lang="en-US" sz="1800" b="1" u="none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 smtClean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627,2</a:t>
                      </a:r>
                      <a:endParaRPr lang="en-US" sz="1800" b="1" u="none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557,4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658,8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B82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118%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smtClean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105%</a:t>
                      </a:r>
                      <a:endParaRPr lang="en-US" sz="1800" b="1" u="none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7471213"/>
                  </a:ext>
                </a:extLst>
              </a:tr>
              <a:tr h="532349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Nộp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NSNN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toàn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TĐ</a:t>
                      </a:r>
                      <a:endParaRPr lang="en-US" sz="1800" b="1" u="none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Nghìn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tỷ</a:t>
                      </a:r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none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đồng</a:t>
                      </a:r>
                      <a:endParaRPr lang="en-US" sz="1800" b="1" u="none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112,5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64,6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118,0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B82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183%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105%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1106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9DD6941-C21F-48BB-BE73-484B37900D52}"/>
              </a:ext>
            </a:extLst>
          </p:cNvPr>
          <p:cNvSpPr txBox="1"/>
          <p:nvPr/>
        </p:nvSpPr>
        <p:spPr>
          <a:xfrm>
            <a:off x="1499716" y="158495"/>
            <a:ext cx="9192567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ts val="1000"/>
              </a:spcBef>
              <a:defRPr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err="1"/>
              <a:t>DỰ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KẾ</a:t>
            </a:r>
            <a:r>
              <a:rPr lang="en-US" dirty="0"/>
              <a:t> </a:t>
            </a:r>
            <a:r>
              <a:rPr lang="en-US" dirty="0" err="1"/>
              <a:t>HOẠCH</a:t>
            </a:r>
            <a:r>
              <a:rPr lang="en-US" dirty="0"/>
              <a:t> </a:t>
            </a:r>
            <a:r>
              <a:rPr lang="en-US" dirty="0" err="1"/>
              <a:t>CẢ</a:t>
            </a:r>
            <a:r>
              <a:rPr lang="en-US" dirty="0"/>
              <a:t> </a:t>
            </a:r>
            <a:r>
              <a:rPr lang="en-US" dirty="0" err="1"/>
              <a:t>NĂM</a:t>
            </a:r>
            <a:r>
              <a:rPr lang="en-US" dirty="0"/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3024995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38" y="0"/>
            <a:ext cx="850472" cy="741723"/>
          </a:xfrm>
          <a:prstGeom prst="rect">
            <a:avLst/>
          </a:prstGeom>
        </p:spPr>
      </p:pic>
      <p:sp>
        <p:nvSpPr>
          <p:cNvPr id="14" name="Объект 2">
            <a:extLst>
              <a:ext uri="{FF2B5EF4-FFF2-40B4-BE49-F238E27FC236}">
                <a16:creationId xmlns:a16="http://schemas.microsoft.com/office/drawing/2014/main" id="{0090FE31-0679-4468-9DCC-038076E921AA}"/>
              </a:ext>
            </a:extLst>
          </p:cNvPr>
          <p:cNvSpPr txBox="1">
            <a:spLocks/>
          </p:cNvSpPr>
          <p:nvPr/>
        </p:nvSpPr>
        <p:spPr>
          <a:xfrm>
            <a:off x="613883" y="195252"/>
            <a:ext cx="10980295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ts val="1000"/>
              </a:spcBef>
              <a:defRPr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dirty="0"/>
              <a:t>GIẢI PHÁP THỰC HIỆN KẾ HOẠCH NĂM 2022 – 5 GIẢI PHÁP</a:t>
            </a:r>
            <a:endParaRPr lang="vi-VN" dirty="0"/>
          </a:p>
        </p:txBody>
      </p:sp>
      <p:sp>
        <p:nvSpPr>
          <p:cNvPr id="38" name="AutoShape 22">
            <a:extLst>
              <a:ext uri="{FF2B5EF4-FFF2-40B4-BE49-F238E27FC236}">
                <a16:creationId xmlns:a16="http://schemas.microsoft.com/office/drawing/2014/main" id="{DEC7D1EC-725A-488C-96E5-E4B54570C885}"/>
              </a:ext>
            </a:extLst>
          </p:cNvPr>
          <p:cNvSpPr>
            <a:spLocks noChangeArrowheads="1"/>
          </p:cNvSpPr>
          <p:nvPr/>
        </p:nvSpPr>
        <p:spPr bwMode="gray">
          <a:xfrm>
            <a:off x="1718861" y="872595"/>
            <a:ext cx="10335609" cy="1648240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41" name="AutoShape 32">
            <a:extLst>
              <a:ext uri="{FF2B5EF4-FFF2-40B4-BE49-F238E27FC236}">
                <a16:creationId xmlns:a16="http://schemas.microsoft.com/office/drawing/2014/main" id="{402259CC-3297-4BC6-86C7-6408D3A417E3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8330" y="1007447"/>
            <a:ext cx="1081711" cy="1228573"/>
          </a:xfrm>
          <a:prstGeom prst="roundRect">
            <a:avLst>
              <a:gd name="adj" fmla="val 11921"/>
            </a:avLst>
          </a:prstGeom>
          <a:solidFill>
            <a:schemeClr val="accent1">
              <a:lumMod val="75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4C7B334-E27E-4A4A-81A5-8D8A7083EF0E}"/>
              </a:ext>
            </a:extLst>
          </p:cNvPr>
          <p:cNvSpPr txBox="1"/>
          <p:nvPr/>
        </p:nvSpPr>
        <p:spPr>
          <a:xfrm>
            <a:off x="1939035" y="992896"/>
            <a:ext cx="1011543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b="1" u="sng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Nhóm</a:t>
            </a:r>
            <a:r>
              <a:rPr lang="en-US" sz="2000" b="1" u="sng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pháp</a:t>
            </a:r>
            <a:r>
              <a:rPr lang="en-US" sz="2000" b="1" u="sng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sz="2000" b="1" u="sng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cơ</a:t>
            </a:r>
            <a:r>
              <a:rPr lang="en-US" sz="2000" b="1" u="sng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chế</a:t>
            </a:r>
            <a:r>
              <a:rPr lang="en-US" sz="2000" b="1" u="sng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chính</a:t>
            </a:r>
            <a:r>
              <a:rPr lang="en-US" sz="2000" b="1" u="sng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sách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tập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trung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02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trọng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tâm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là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Tích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cực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làm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việc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với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cơ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quan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thẩm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quyền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để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sớm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sửa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đổi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ban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hành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cơ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chế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chính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sách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đặc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biệt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sửa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đổi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Luật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Dầu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khí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cùng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văn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bản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hướng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dẫn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Luật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Dầu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khí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 (ii)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Hoàn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thiện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quy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chế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quy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trình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quản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trị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nội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bộ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endParaRPr lang="en-US" sz="20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5AFA71-8B95-4DF2-92F3-E610384F9714}"/>
              </a:ext>
            </a:extLst>
          </p:cNvPr>
          <p:cNvSpPr txBox="1"/>
          <p:nvPr/>
        </p:nvSpPr>
        <p:spPr>
          <a:xfrm>
            <a:off x="698702" y="1271328"/>
            <a:ext cx="657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9F9F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endParaRPr lang="en-US" b="1" dirty="0">
              <a:solidFill>
                <a:srgbClr val="F9F9F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AutoShape 22">
            <a:extLst>
              <a:ext uri="{FF2B5EF4-FFF2-40B4-BE49-F238E27FC236}">
                <a16:creationId xmlns:a16="http://schemas.microsoft.com/office/drawing/2014/main" id="{807674D9-882B-4197-8206-6E7DF4D0B4CF}"/>
              </a:ext>
            </a:extLst>
          </p:cNvPr>
          <p:cNvSpPr>
            <a:spLocks noChangeArrowheads="1"/>
          </p:cNvSpPr>
          <p:nvPr/>
        </p:nvSpPr>
        <p:spPr bwMode="gray">
          <a:xfrm>
            <a:off x="1718861" y="2683679"/>
            <a:ext cx="10335609" cy="1844252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9" name="AutoShape 32">
            <a:extLst>
              <a:ext uri="{FF2B5EF4-FFF2-40B4-BE49-F238E27FC236}">
                <a16:creationId xmlns:a16="http://schemas.microsoft.com/office/drawing/2014/main" id="{48947028-0022-492A-81A9-C19D18C0CA3F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3066" y="2964719"/>
            <a:ext cx="1081712" cy="1269356"/>
          </a:xfrm>
          <a:prstGeom prst="roundRect">
            <a:avLst>
              <a:gd name="adj" fmla="val 11921"/>
            </a:avLst>
          </a:prstGeom>
          <a:solidFill>
            <a:schemeClr val="accent1">
              <a:lumMod val="75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FFDC1D9-D639-45C8-9F15-5680FD3D11D1}"/>
              </a:ext>
            </a:extLst>
          </p:cNvPr>
          <p:cNvSpPr txBox="1"/>
          <p:nvPr/>
        </p:nvSpPr>
        <p:spPr>
          <a:xfrm>
            <a:off x="1939035" y="2764017"/>
            <a:ext cx="1011543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nb-NO" sz="2000" b="1" u="sng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Nhóm </a:t>
            </a:r>
            <a:r>
              <a:rPr lang="vi-VN" sz="2000" b="1" u="sng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Giải pháp về </a:t>
            </a:r>
            <a:r>
              <a:rPr lang="en-US" sz="2000" b="1" u="sng" spc="-10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Quản</a:t>
            </a:r>
            <a:r>
              <a:rPr lang="en-US" sz="2000" b="1" u="sng" spc="-10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u="sng" spc="-10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trị</a:t>
            </a:r>
            <a:r>
              <a:rPr lang="en-US" sz="2000" b="1" u="sng" spc="-10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u="sng" spc="-10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sz="2000" b="1" u="sng" spc="-10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u="sng" spc="-10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SXKD</a:t>
            </a:r>
            <a:r>
              <a:rPr lang="en-US" sz="2000" b="1" u="sng" spc="-10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tập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trung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02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trọng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tâm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là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: (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Áp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dụng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giải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pháp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gia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tăng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trữ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lượng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sản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lượng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khai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thác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dầu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khí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để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tận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dụng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cơ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hội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giá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dầu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cao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 (ii)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làm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việc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với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EVN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Ao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để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gia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tăng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sản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lương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huy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động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điện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đảm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bảo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tăng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nguồn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khí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khai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thác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sản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lượng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sản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xuất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điện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khí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(iii)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Vận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hành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an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toàn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hiệu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quả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NMLD (Dung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Quất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Nghi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Sơn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đáp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ứng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tối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đa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nguồn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cung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cho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hoạt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động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bao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tiêu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kinh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doanh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xăng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dầu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endParaRPr lang="en-US" sz="20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55BC676-1BBC-44C2-9410-C80290177B04}"/>
              </a:ext>
            </a:extLst>
          </p:cNvPr>
          <p:cNvSpPr txBox="1"/>
          <p:nvPr/>
        </p:nvSpPr>
        <p:spPr>
          <a:xfrm>
            <a:off x="453066" y="3273925"/>
            <a:ext cx="10817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9F9F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endParaRPr lang="en-US" b="1" dirty="0">
              <a:solidFill>
                <a:srgbClr val="F9F9F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AutoShape 22">
            <a:extLst>
              <a:ext uri="{FF2B5EF4-FFF2-40B4-BE49-F238E27FC236}">
                <a16:creationId xmlns:a16="http://schemas.microsoft.com/office/drawing/2014/main" id="{73EFE27F-FD5D-4494-8798-A705AF3F5414}"/>
              </a:ext>
            </a:extLst>
          </p:cNvPr>
          <p:cNvSpPr>
            <a:spLocks noChangeArrowheads="1"/>
          </p:cNvSpPr>
          <p:nvPr/>
        </p:nvSpPr>
        <p:spPr bwMode="gray">
          <a:xfrm>
            <a:off x="1718861" y="4683610"/>
            <a:ext cx="10335608" cy="1783893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>
              <a:solidFill>
                <a:schemeClr val="dk1"/>
              </a:solidFill>
            </a:endParaRPr>
          </a:p>
        </p:txBody>
      </p:sp>
      <p:sp>
        <p:nvSpPr>
          <p:cNvPr id="69" name="AutoShape 32">
            <a:extLst>
              <a:ext uri="{FF2B5EF4-FFF2-40B4-BE49-F238E27FC236}">
                <a16:creationId xmlns:a16="http://schemas.microsoft.com/office/drawing/2014/main" id="{6697F16C-9B77-4664-AC5B-ABAAD9E54B6A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453066" y="4889442"/>
            <a:ext cx="1101583" cy="1213267"/>
          </a:xfrm>
          <a:prstGeom prst="roundRect">
            <a:avLst>
              <a:gd name="adj" fmla="val 11921"/>
            </a:avLst>
          </a:prstGeom>
          <a:solidFill>
            <a:schemeClr val="accent1">
              <a:lumMod val="75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2E69DA9-883C-4F4B-A589-3DE903E84215}"/>
              </a:ext>
            </a:extLst>
          </p:cNvPr>
          <p:cNvSpPr txBox="1"/>
          <p:nvPr/>
        </p:nvSpPr>
        <p:spPr>
          <a:xfrm>
            <a:off x="1939036" y="4848162"/>
            <a:ext cx="10115433" cy="163121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u="sng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Nhóm</a:t>
            </a:r>
            <a:r>
              <a:rPr lang="en-US" sz="2000" b="1" u="sng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pháp</a:t>
            </a:r>
            <a:r>
              <a:rPr lang="en-US" sz="2000" b="1" u="sng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sz="2000" b="1" u="sng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tài</a:t>
            </a:r>
            <a:r>
              <a:rPr lang="en-US" sz="2000" b="1" u="sng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chính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tập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trung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03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trọng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tâm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là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duy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trì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cơ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cấu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tài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chính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lành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mạnh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ổn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định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thực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hiện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mục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tiêu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kế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hoạch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tài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chính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đề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ra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: (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Hoàn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tất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kế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hoạch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thu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xếp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vốn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cho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dự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án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được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phê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duyệt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(Lô B, Sao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Đại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Nguyệt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dự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án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điện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…)</a:t>
            </a:r>
            <a:r>
              <a:rPr lang="nb-NO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 (ii) Bám sát biến động thị trường và tỷ giá để quản lý hiệu quả dòng tiền, phương án vốn tối ưu và dự phòng tối đa theo quy định; (iii) xử lý tài sản xấu và không sinh lời để thu hồi.</a:t>
            </a:r>
            <a:endParaRPr lang="en-US" sz="20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344E96EC-ED66-4FAE-8EDB-1F3D8D445F90}"/>
              </a:ext>
            </a:extLst>
          </p:cNvPr>
          <p:cNvSpPr txBox="1"/>
          <p:nvPr/>
        </p:nvSpPr>
        <p:spPr>
          <a:xfrm>
            <a:off x="486562" y="5203687"/>
            <a:ext cx="10817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9F9F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endParaRPr lang="en-US" b="1" dirty="0">
              <a:solidFill>
                <a:srgbClr val="F9F9F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3858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2271"/>
            <a:ext cx="12192000" cy="7057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38" y="0"/>
            <a:ext cx="850472" cy="741723"/>
          </a:xfrm>
          <a:prstGeom prst="rect">
            <a:avLst/>
          </a:prstGeom>
        </p:spPr>
      </p:pic>
      <p:sp>
        <p:nvSpPr>
          <p:cNvPr id="38" name="AutoShape 22">
            <a:extLst>
              <a:ext uri="{FF2B5EF4-FFF2-40B4-BE49-F238E27FC236}">
                <a16:creationId xmlns:a16="http://schemas.microsoft.com/office/drawing/2014/main" id="{DEC7D1EC-725A-488C-96E5-E4B54570C885}"/>
              </a:ext>
            </a:extLst>
          </p:cNvPr>
          <p:cNvSpPr>
            <a:spLocks noChangeArrowheads="1"/>
          </p:cNvSpPr>
          <p:nvPr/>
        </p:nvSpPr>
        <p:spPr bwMode="gray">
          <a:xfrm>
            <a:off x="2007220" y="1029981"/>
            <a:ext cx="9846526" cy="2352941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41" name="AutoShape 32">
            <a:extLst>
              <a:ext uri="{FF2B5EF4-FFF2-40B4-BE49-F238E27FC236}">
                <a16:creationId xmlns:a16="http://schemas.microsoft.com/office/drawing/2014/main" id="{402259CC-3297-4BC6-86C7-6408D3A417E3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8254" y="1404654"/>
            <a:ext cx="1308570" cy="1406185"/>
          </a:xfrm>
          <a:prstGeom prst="roundRect">
            <a:avLst>
              <a:gd name="adj" fmla="val 11921"/>
            </a:avLst>
          </a:prstGeom>
          <a:solidFill>
            <a:schemeClr val="accent1">
              <a:lumMod val="75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4C7B334-E27E-4A4A-81A5-8D8A7083EF0E}"/>
              </a:ext>
            </a:extLst>
          </p:cNvPr>
          <p:cNvSpPr txBox="1"/>
          <p:nvPr/>
        </p:nvSpPr>
        <p:spPr>
          <a:xfrm>
            <a:off x="2223914" y="1203509"/>
            <a:ext cx="9415146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hóm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giải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pháp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đầu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tư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tập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trung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02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trọng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tâm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là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Tập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trung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hoàn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thành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đưa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vào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vận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hành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đúng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kế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hoạch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02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dự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án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Thái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Bình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Sông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Hậu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</a:t>
            </a:r>
            <a:r>
              <a:rPr lang="nb-NO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(ii)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Bám</a:t>
            </a:r>
            <a:r>
              <a:rPr lang="en-US" sz="20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sát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chỉ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đạo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cơ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quan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thẩm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quyền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để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giải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quyết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vướng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mắc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dự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án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điện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Long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Phú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 (iii)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Thúc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đẩy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tiến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độ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dự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án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trọng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điểm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chuỗi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dự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án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Lô B,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cá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Voi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Xanh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…); (iv)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hoàn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tất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xử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lý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quyết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toán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dự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án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đã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hoàn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thành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Vũng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Áng</a:t>
            </a:r>
            <a:r>
              <a:rPr lang="en-US" sz="2000" b="1" dirty="0">
                <a:solidFill>
                  <a:srgbClr val="000066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1).</a:t>
            </a:r>
            <a:endParaRPr lang="en-US" sz="20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5AFA71-8B95-4DF2-92F3-E610384F9714}"/>
              </a:ext>
            </a:extLst>
          </p:cNvPr>
          <p:cNvSpPr txBox="1"/>
          <p:nvPr/>
        </p:nvSpPr>
        <p:spPr>
          <a:xfrm>
            <a:off x="462754" y="1788239"/>
            <a:ext cx="10817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9F9F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endParaRPr lang="en-US" b="1" dirty="0">
              <a:solidFill>
                <a:srgbClr val="F9F9F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AutoShape 22">
            <a:extLst>
              <a:ext uri="{FF2B5EF4-FFF2-40B4-BE49-F238E27FC236}">
                <a16:creationId xmlns:a16="http://schemas.microsoft.com/office/drawing/2014/main" id="{807674D9-882B-4197-8206-6E7DF4D0B4CF}"/>
              </a:ext>
            </a:extLst>
          </p:cNvPr>
          <p:cNvSpPr>
            <a:spLocks noChangeArrowheads="1"/>
          </p:cNvSpPr>
          <p:nvPr/>
        </p:nvSpPr>
        <p:spPr bwMode="gray">
          <a:xfrm>
            <a:off x="2007220" y="3638598"/>
            <a:ext cx="9846526" cy="2549416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59" name="AutoShape 32">
            <a:extLst>
              <a:ext uri="{FF2B5EF4-FFF2-40B4-BE49-F238E27FC236}">
                <a16:creationId xmlns:a16="http://schemas.microsoft.com/office/drawing/2014/main" id="{48947028-0022-492A-81A9-C19D18C0CA3F}"/>
              </a:ext>
            </a:extLst>
          </p:cNvPr>
          <p:cNvSpPr>
            <a:spLocks noChangeArrowheads="1"/>
          </p:cNvSpPr>
          <p:nvPr/>
        </p:nvSpPr>
        <p:spPr bwMode="gray">
          <a:xfrm>
            <a:off x="404231" y="4020583"/>
            <a:ext cx="1176616" cy="1281780"/>
          </a:xfrm>
          <a:prstGeom prst="roundRect">
            <a:avLst>
              <a:gd name="adj" fmla="val 11921"/>
            </a:avLst>
          </a:prstGeom>
          <a:solidFill>
            <a:schemeClr val="accent1">
              <a:lumMod val="75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55BC676-1BBC-44C2-9410-C80290177B04}"/>
              </a:ext>
            </a:extLst>
          </p:cNvPr>
          <p:cNvSpPr txBox="1"/>
          <p:nvPr/>
        </p:nvSpPr>
        <p:spPr>
          <a:xfrm>
            <a:off x="451683" y="4369085"/>
            <a:ext cx="10817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200">
                <a:solidFill>
                  <a:srgbClr val="F9F9F9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b="1" dirty="0"/>
              <a:t>05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2419228-ACA7-45AB-B81E-6FF03A3AAE78}"/>
              </a:ext>
            </a:extLst>
          </p:cNvPr>
          <p:cNvSpPr txBox="1"/>
          <p:nvPr/>
        </p:nvSpPr>
        <p:spPr>
          <a:xfrm>
            <a:off x="2223914" y="3723782"/>
            <a:ext cx="9415146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300"/>
              </a:spcBef>
              <a:spcAft>
                <a:spcPts val="200"/>
              </a:spcAft>
              <a:buSzPts val="1350"/>
              <a:tabLst>
                <a:tab pos="285750" algn="l"/>
              </a:tabLst>
            </a:pPr>
            <a:r>
              <a:rPr lang="en-US" sz="22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Nhóm</a:t>
            </a:r>
            <a:r>
              <a:rPr lang="en-US" sz="22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giải</a:t>
            </a:r>
            <a:r>
              <a:rPr lang="en-US" sz="22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pháp</a:t>
            </a:r>
            <a:r>
              <a:rPr lang="en-US" sz="22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sz="22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thị</a:t>
            </a:r>
            <a:r>
              <a:rPr lang="en-US" sz="22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trường</a:t>
            </a:r>
            <a:r>
              <a:rPr lang="en-US" sz="22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2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tập</a:t>
            </a:r>
            <a:r>
              <a:rPr lang="en-US" sz="22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trung</a:t>
            </a:r>
            <a:r>
              <a:rPr lang="en-US" sz="22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02 </a:t>
            </a:r>
            <a:r>
              <a:rPr lang="en-US" sz="22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trọng</a:t>
            </a:r>
            <a:r>
              <a:rPr lang="en-US" sz="22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tâm</a:t>
            </a:r>
            <a:r>
              <a:rPr lang="en-US" sz="22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là</a:t>
            </a:r>
            <a:r>
              <a:rPr lang="en-US" sz="22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200" b="1" dirty="0" err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2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nb-NO" sz="2200" b="1" dirty="0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 kiếm các cơ hội hội nhập, tăng khả năng cạnh tranh và hiệu quả hoạt động SXKD; mở rộng hợp tác, liên doanh liên kết với các đối tác nước ngoài. (ii) Xây dựng, hình thành chuỗi liên kết từ cung cấp nguyên nhiên liệu - sản xuất - tiêu thụ (phấn đấu 30 chuỗi liên kết).</a:t>
            </a:r>
            <a:endParaRPr lang="en-US" sz="2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Объект 2">
            <a:extLst>
              <a:ext uri="{FF2B5EF4-FFF2-40B4-BE49-F238E27FC236}">
                <a16:creationId xmlns:a16="http://schemas.microsoft.com/office/drawing/2014/main" id="{B8934402-7C9A-4845-A07D-22F01FFA8556}"/>
              </a:ext>
            </a:extLst>
          </p:cNvPr>
          <p:cNvSpPr txBox="1">
            <a:spLocks/>
          </p:cNvSpPr>
          <p:nvPr/>
        </p:nvSpPr>
        <p:spPr>
          <a:xfrm>
            <a:off x="658765" y="216226"/>
            <a:ext cx="11533235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ts val="1000"/>
              </a:spcBef>
              <a:defRPr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KẾ</a:t>
            </a:r>
            <a:r>
              <a:rPr lang="en-US" dirty="0"/>
              <a:t> </a:t>
            </a:r>
            <a:r>
              <a:rPr lang="en-US" dirty="0" err="1"/>
              <a:t>HOẠCH</a:t>
            </a:r>
            <a:r>
              <a:rPr lang="en-US" dirty="0"/>
              <a:t> </a:t>
            </a:r>
            <a:r>
              <a:rPr lang="en-US" dirty="0" err="1"/>
              <a:t>NĂM</a:t>
            </a:r>
            <a:r>
              <a:rPr lang="en-US" dirty="0"/>
              <a:t> 2022 – 5 </a:t>
            </a:r>
            <a:r>
              <a:rPr lang="en-US" err="1"/>
              <a:t>GIẢI</a:t>
            </a:r>
            <a:r>
              <a:rPr lang="en-US"/>
              <a:t> PHÁP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586291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27">
            <a:extLst>
              <a:ext uri="{FF2B5EF4-FFF2-40B4-BE49-F238E27FC236}">
                <a16:creationId xmlns:a16="http://schemas.microsoft.com/office/drawing/2014/main" id="{34230EEC-3D53-EB4C-814C-B59023198354}"/>
              </a:ext>
            </a:extLst>
          </p:cNvPr>
          <p:cNvSpPr/>
          <p:nvPr/>
        </p:nvSpPr>
        <p:spPr>
          <a:xfrm>
            <a:off x="-2304077" y="8614"/>
            <a:ext cx="6676849" cy="6849386"/>
          </a:xfrm>
          <a:custGeom>
            <a:avLst/>
            <a:gdLst>
              <a:gd name="connsiteX0" fmla="*/ 0 w 9659145"/>
              <a:gd name="connsiteY0" fmla="*/ 0 h 9908748"/>
              <a:gd name="connsiteX1" fmla="*/ 7988768 w 9659145"/>
              <a:gd name="connsiteY1" fmla="*/ 0 h 9908748"/>
              <a:gd name="connsiteX2" fmla="*/ 9532397 w 9659145"/>
              <a:gd name="connsiteY2" fmla="*/ 4144878 h 9908748"/>
              <a:gd name="connsiteX3" fmla="*/ 9272600 w 9659145"/>
              <a:gd name="connsiteY3" fmla="*/ 6027930 h 9908748"/>
              <a:gd name="connsiteX4" fmla="*/ 6438645 w 9659145"/>
              <a:gd name="connsiteY4" fmla="*/ 9908748 h 9908748"/>
              <a:gd name="connsiteX5" fmla="*/ 0 w 9659145"/>
              <a:gd name="connsiteY5" fmla="*/ 9908748 h 9908748"/>
              <a:gd name="connsiteX6" fmla="*/ 0 w 9659145"/>
              <a:gd name="connsiteY6" fmla="*/ 0 h 9908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59145" h="9908748">
                <a:moveTo>
                  <a:pt x="0" y="0"/>
                </a:moveTo>
                <a:lnTo>
                  <a:pt x="7988768" y="0"/>
                </a:lnTo>
                <a:lnTo>
                  <a:pt x="9532397" y="4144878"/>
                </a:lnTo>
                <a:cubicBezTo>
                  <a:pt x="9768380" y="4776891"/>
                  <a:pt x="9670956" y="5482495"/>
                  <a:pt x="9272600" y="6027930"/>
                </a:cubicBezTo>
                <a:lnTo>
                  <a:pt x="6438645" y="9908748"/>
                </a:lnTo>
                <a:lnTo>
                  <a:pt x="0" y="99087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50000"/>
                </a:schemeClr>
              </a:gs>
              <a:gs pos="50000">
                <a:schemeClr val="tx1">
                  <a:tint val="44500"/>
                  <a:satMod val="160000"/>
                  <a:alpha val="20000"/>
                </a:schemeClr>
              </a:gs>
              <a:gs pos="100000">
                <a:schemeClr val="tx1">
                  <a:tint val="23500"/>
                  <a:satMod val="160000"/>
                  <a:alpha val="0"/>
                </a:schemeClr>
              </a:gs>
            </a:gsLst>
            <a:lin ang="13500000" scaled="1"/>
            <a:tileRect/>
          </a:gradFill>
          <a:ln w="2163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Объект 2">
            <a:extLst>
              <a:ext uri="{FF2B5EF4-FFF2-40B4-BE49-F238E27FC236}">
                <a16:creationId xmlns:a16="http://schemas.microsoft.com/office/drawing/2014/main" id="{42404EDE-13C3-4955-8ACE-A71977EA5F4B}"/>
              </a:ext>
            </a:extLst>
          </p:cNvPr>
          <p:cNvSpPr txBox="1">
            <a:spLocks/>
          </p:cNvSpPr>
          <p:nvPr/>
        </p:nvSpPr>
        <p:spPr>
          <a:xfrm>
            <a:off x="4766125" y="3130178"/>
            <a:ext cx="7644351" cy="553976"/>
          </a:xfrm>
          <a:prstGeom prst="rect">
            <a:avLst/>
          </a:prstGeom>
        </p:spPr>
        <p:txBody>
          <a:bodyPr vert="horz" wrap="square" lIns="121899" tIns="60949" rIns="121899" bIns="60949" rtlCol="0" anchor="ctr">
            <a:spAutoFit/>
          </a:bodyPr>
          <a:lstStyle>
            <a:lvl1pPr marL="277120" indent="-277120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990427" indent="-380933" algn="l" defTabSz="121898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52373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2133227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742720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335221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707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200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69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 KHĂN, THÁCH THỨC ĐỐI VỚI PVN</a:t>
            </a:r>
            <a:endParaRPr lang="vi-VN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C75F719-529B-4DB2-8071-86A405EB25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785" y="1812360"/>
            <a:ext cx="2023463" cy="1764726"/>
          </a:xfrm>
          <a:prstGeom prst="rect">
            <a:avLst/>
          </a:prstGeom>
        </p:spPr>
      </p:pic>
      <p:sp>
        <p:nvSpPr>
          <p:cNvPr id="32" name="Oval 31">
            <a:extLst>
              <a:ext uri="{FF2B5EF4-FFF2-40B4-BE49-F238E27FC236}">
                <a16:creationId xmlns:a16="http://schemas.microsoft.com/office/drawing/2014/main" id="{43D168B8-9E6B-449A-97CD-015F6EEDDAA5}"/>
              </a:ext>
            </a:extLst>
          </p:cNvPr>
          <p:cNvSpPr/>
          <p:nvPr/>
        </p:nvSpPr>
        <p:spPr>
          <a:xfrm>
            <a:off x="3967742" y="3030426"/>
            <a:ext cx="830617" cy="79714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E76B94-21B1-4F2F-9794-94FF1A78ACF8}"/>
              </a:ext>
            </a:extLst>
          </p:cNvPr>
          <p:cNvSpPr/>
          <p:nvPr/>
        </p:nvSpPr>
        <p:spPr>
          <a:xfrm>
            <a:off x="4069089" y="3167390"/>
            <a:ext cx="583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IV</a:t>
            </a:r>
          </a:p>
        </p:txBody>
      </p:sp>
    </p:spTree>
    <p:extLst>
      <p:ext uri="{BB962C8B-B14F-4D97-AF65-F5344CB8AC3E}">
        <p14:creationId xmlns:p14="http://schemas.microsoft.com/office/powerpoint/2010/main" val="41838475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38" y="0"/>
            <a:ext cx="850472" cy="741723"/>
          </a:xfrm>
          <a:prstGeom prst="rect">
            <a:avLst/>
          </a:prstGeom>
        </p:spPr>
      </p:pic>
      <p:sp>
        <p:nvSpPr>
          <p:cNvPr id="14" name="Объект 2">
            <a:extLst>
              <a:ext uri="{FF2B5EF4-FFF2-40B4-BE49-F238E27FC236}">
                <a16:creationId xmlns:a16="http://schemas.microsoft.com/office/drawing/2014/main" id="{0090FE31-0679-4468-9DCC-038076E921AA}"/>
              </a:ext>
            </a:extLst>
          </p:cNvPr>
          <p:cNvSpPr txBox="1">
            <a:spLocks/>
          </p:cNvSpPr>
          <p:nvPr/>
        </p:nvSpPr>
        <p:spPr>
          <a:xfrm>
            <a:off x="908608" y="350423"/>
            <a:ext cx="10982202" cy="42473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rgbClr val="002060"/>
                </a:solidFill>
                <a:latin typeface="Barlow" panose="00000500000000000000" pitchFamily="2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ctr"/>
            <a:r>
              <a:rPr lang="en-US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KHÓ KHĂN, THÁCH THỨC VỀ PHẠM VI HOẠT ĐỘNG LĨNH VỰC E&amp;P</a:t>
            </a:r>
            <a:endParaRPr lang="en-US" dirty="0">
              <a:solidFill>
                <a:srgbClr val="B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32144B93-30C4-460E-8B85-97F739698F56}"/>
              </a:ext>
            </a:extLst>
          </p:cNvPr>
          <p:cNvSpPr txBox="1">
            <a:spLocks/>
          </p:cNvSpPr>
          <p:nvPr/>
        </p:nvSpPr>
        <p:spPr>
          <a:xfrm>
            <a:off x="3560589" y="1018057"/>
            <a:ext cx="8631411" cy="8299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 algn="just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  <a:tabLst>
                <a:tab pos="360045" algn="l"/>
                <a:tab pos="499110" algn="l"/>
                <a:tab pos="660400" algn="l"/>
              </a:tabLst>
            </a:pP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PVN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hẹp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800100" lvl="1" indent="-342900" algn="just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  <a:tabLst>
                <a:tab pos="360045" algn="l"/>
                <a:tab pos="499110" algn="l"/>
                <a:tab pos="660400" algn="l"/>
              </a:tabLst>
            </a:pP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mỏ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thác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800100" lvl="1" indent="-342900" algn="just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  <a:tabLst>
                <a:tab pos="360045" algn="l"/>
                <a:tab pos="499110" algn="l"/>
                <a:tab pos="660400" algn="l"/>
              </a:tabLst>
            </a:pP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ABD8415-6F86-42BE-9552-DC30AF138749}"/>
              </a:ext>
            </a:extLst>
          </p:cNvPr>
          <p:cNvGrpSpPr/>
          <p:nvPr/>
        </p:nvGrpSpPr>
        <p:grpSpPr>
          <a:xfrm>
            <a:off x="383310" y="1209140"/>
            <a:ext cx="7972019" cy="5532147"/>
            <a:chOff x="268509" y="231197"/>
            <a:chExt cx="12893968" cy="6527411"/>
          </a:xfrm>
        </p:grpSpPr>
        <p:pic>
          <p:nvPicPr>
            <p:cNvPr id="34" name="Picture 33" descr="Map&#10;&#10;Description automatically generated with medium confidence">
              <a:extLst>
                <a:ext uri="{FF2B5EF4-FFF2-40B4-BE49-F238E27FC236}">
                  <a16:creationId xmlns:a16="http://schemas.microsoft.com/office/drawing/2014/main" id="{CB485858-5C55-404A-B79A-C5727D5BBDF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54" t="13744" r="2266" b="13641"/>
            <a:stretch/>
          </p:blipFill>
          <p:spPr>
            <a:xfrm>
              <a:off x="268509" y="231197"/>
              <a:ext cx="6047997" cy="6527411"/>
            </a:xfrm>
            <a:prstGeom prst="rect">
              <a:avLst/>
            </a:prstGeom>
          </p:spPr>
        </p:pic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625E41C9-3D90-4EB5-BCE8-84B7920B69E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013044" y="2140141"/>
              <a:ext cx="5149433" cy="3986934"/>
            </a:xfrm>
            <a:prstGeom prst="rect">
              <a:avLst/>
            </a:prstGeom>
          </p:spPr>
        </p:pic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A64CBF3-BAF5-4927-8451-0DBF939C247D}"/>
                </a:ext>
              </a:extLst>
            </p:cNvPr>
            <p:cNvSpPr/>
            <p:nvPr/>
          </p:nvSpPr>
          <p:spPr>
            <a:xfrm>
              <a:off x="3008243" y="5367130"/>
              <a:ext cx="927653" cy="689113"/>
            </a:xfrm>
            <a:prstGeom prst="rect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E7F8EF4-6E37-4410-945D-12ABED8272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5894" y="2279443"/>
              <a:ext cx="4077150" cy="3074435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1DFF5C94-6ABC-4E6B-A2C1-A5066F1B2684}"/>
                </a:ext>
              </a:extLst>
            </p:cNvPr>
            <p:cNvCxnSpPr>
              <a:cxnSpLocks/>
            </p:cNvCxnSpPr>
            <p:nvPr/>
          </p:nvCxnSpPr>
          <p:spPr>
            <a:xfrm>
              <a:off x="3935894" y="6049617"/>
              <a:ext cx="4077150" cy="43665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</p:grpSp>
      <p:pic>
        <p:nvPicPr>
          <p:cNvPr id="51" name="Picture 50">
            <a:extLst>
              <a:ext uri="{FF2B5EF4-FFF2-40B4-BE49-F238E27FC236}">
                <a16:creationId xmlns:a16="http://schemas.microsoft.com/office/drawing/2014/main" id="{87631C26-F041-40B3-B5A2-06FAA8460A2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71694"/>
            <a:ext cx="12192000" cy="705749"/>
          </a:xfrm>
          <a:prstGeom prst="rect">
            <a:avLst/>
          </a:prstGeom>
        </p:spPr>
      </p:pic>
      <p:sp>
        <p:nvSpPr>
          <p:cNvPr id="13" name="Rounded Rectangular Callout 89">
            <a:extLst>
              <a:ext uri="{FF2B5EF4-FFF2-40B4-BE49-F238E27FC236}">
                <a16:creationId xmlns:a16="http://schemas.microsoft.com/office/drawing/2014/main" id="{238A45C6-29E3-4491-BB9B-BB6AEFE7C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15990" y="2715999"/>
            <a:ext cx="2674820" cy="3063826"/>
          </a:xfrm>
          <a:prstGeom prst="wedgeRoundRectCallout">
            <a:avLst>
              <a:gd name="adj1" fmla="val -98071"/>
              <a:gd name="adj2" fmla="val -270"/>
              <a:gd name="adj3" fmla="val 16667"/>
            </a:avLst>
          </a:prstGeom>
          <a:solidFill>
            <a:schemeClr val="bg1"/>
          </a:solidFill>
          <a:ln w="25400" algn="ctr">
            <a:solidFill>
              <a:srgbClr val="9BBB59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Lô </a:t>
            </a: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kern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i="1" u="sng" kern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kern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400" b="1" i="1" u="sng" kern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kern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i="1" u="sng" kern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kern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i="1" u="sng" kern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Nam (200 </a:t>
            </a: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1" u="sng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69764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27">
            <a:extLst>
              <a:ext uri="{FF2B5EF4-FFF2-40B4-BE49-F238E27FC236}">
                <a16:creationId xmlns:a16="http://schemas.microsoft.com/office/drawing/2014/main" id="{34230EEC-3D53-EB4C-814C-B59023198354}"/>
              </a:ext>
            </a:extLst>
          </p:cNvPr>
          <p:cNvSpPr/>
          <p:nvPr/>
        </p:nvSpPr>
        <p:spPr>
          <a:xfrm>
            <a:off x="-2304077" y="8614"/>
            <a:ext cx="6676849" cy="6849386"/>
          </a:xfrm>
          <a:custGeom>
            <a:avLst/>
            <a:gdLst>
              <a:gd name="connsiteX0" fmla="*/ 0 w 9659145"/>
              <a:gd name="connsiteY0" fmla="*/ 0 h 9908748"/>
              <a:gd name="connsiteX1" fmla="*/ 7988768 w 9659145"/>
              <a:gd name="connsiteY1" fmla="*/ 0 h 9908748"/>
              <a:gd name="connsiteX2" fmla="*/ 9532397 w 9659145"/>
              <a:gd name="connsiteY2" fmla="*/ 4144878 h 9908748"/>
              <a:gd name="connsiteX3" fmla="*/ 9272600 w 9659145"/>
              <a:gd name="connsiteY3" fmla="*/ 6027930 h 9908748"/>
              <a:gd name="connsiteX4" fmla="*/ 6438645 w 9659145"/>
              <a:gd name="connsiteY4" fmla="*/ 9908748 h 9908748"/>
              <a:gd name="connsiteX5" fmla="*/ 0 w 9659145"/>
              <a:gd name="connsiteY5" fmla="*/ 9908748 h 9908748"/>
              <a:gd name="connsiteX6" fmla="*/ 0 w 9659145"/>
              <a:gd name="connsiteY6" fmla="*/ 0 h 9908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59145" h="9908748">
                <a:moveTo>
                  <a:pt x="0" y="0"/>
                </a:moveTo>
                <a:lnTo>
                  <a:pt x="7988768" y="0"/>
                </a:lnTo>
                <a:lnTo>
                  <a:pt x="9532397" y="4144878"/>
                </a:lnTo>
                <a:cubicBezTo>
                  <a:pt x="9768380" y="4776891"/>
                  <a:pt x="9670956" y="5482495"/>
                  <a:pt x="9272600" y="6027930"/>
                </a:cubicBezTo>
                <a:lnTo>
                  <a:pt x="6438645" y="9908748"/>
                </a:lnTo>
                <a:lnTo>
                  <a:pt x="0" y="99087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50000"/>
                </a:schemeClr>
              </a:gs>
              <a:gs pos="50000">
                <a:schemeClr val="tx1">
                  <a:tint val="44500"/>
                  <a:satMod val="160000"/>
                  <a:alpha val="20000"/>
                </a:schemeClr>
              </a:gs>
              <a:gs pos="100000">
                <a:schemeClr val="tx1">
                  <a:tint val="23500"/>
                  <a:satMod val="160000"/>
                  <a:alpha val="0"/>
                </a:schemeClr>
              </a:gs>
            </a:gsLst>
            <a:lin ang="13500000" scaled="1"/>
            <a:tileRect/>
          </a:gradFill>
          <a:ln w="2163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3C4B8F58-FA22-6042-B48D-A06D9686D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624" y="1206278"/>
            <a:ext cx="7048376" cy="397032"/>
          </a:xfrm>
        </p:spPr>
        <p:txBody>
          <a:bodyPr wrap="square" anchor="ctr">
            <a:sp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QUAN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PETROVIETNAM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FA13AB0-127C-3143-AA0D-565B79F6C84C}"/>
              </a:ext>
            </a:extLst>
          </p:cNvPr>
          <p:cNvSpPr/>
          <p:nvPr/>
        </p:nvSpPr>
        <p:spPr>
          <a:xfrm>
            <a:off x="3684232" y="1046396"/>
            <a:ext cx="830617" cy="79714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8483AE-6AC4-DC4B-A3DC-CF3D11C6F1DF}"/>
              </a:ext>
            </a:extLst>
          </p:cNvPr>
          <p:cNvSpPr/>
          <p:nvPr/>
        </p:nvSpPr>
        <p:spPr>
          <a:xfrm>
            <a:off x="3964727" y="1182411"/>
            <a:ext cx="3241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I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id="{D1F184B7-DF91-4578-A0A4-C3CAE894DED7}"/>
              </a:ext>
            </a:extLst>
          </p:cNvPr>
          <p:cNvSpPr txBox="1">
            <a:spLocks/>
          </p:cNvSpPr>
          <p:nvPr/>
        </p:nvSpPr>
        <p:spPr>
          <a:xfrm>
            <a:off x="5143625" y="2104850"/>
            <a:ext cx="7048375" cy="39703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rgbClr val="002060"/>
                </a:solidFill>
                <a:latin typeface="Barlow" panose="00000500000000000000" pitchFamily="2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KẾT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  <a:endParaRPr lang="vi-V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42404EDE-13C3-4955-8ACE-A71977EA5F4B}"/>
              </a:ext>
            </a:extLst>
          </p:cNvPr>
          <p:cNvSpPr txBox="1">
            <a:spLocks/>
          </p:cNvSpPr>
          <p:nvPr/>
        </p:nvSpPr>
        <p:spPr>
          <a:xfrm>
            <a:off x="5143625" y="2905766"/>
            <a:ext cx="7048375" cy="7017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defPPr>
              <a:defRPr lang="en-US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rgbClr val="002060"/>
                </a:solidFill>
                <a:latin typeface="Barlow" panose="00000500000000000000" pitchFamily="2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SXKD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vi-V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C75F719-529B-4DB2-8071-86A405EB25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785" y="1812360"/>
            <a:ext cx="2023463" cy="1764726"/>
          </a:xfrm>
          <a:prstGeom prst="rect">
            <a:avLst/>
          </a:prstGeom>
        </p:spPr>
      </p:pic>
      <p:sp>
        <p:nvSpPr>
          <p:cNvPr id="25" name="Объект 2">
            <a:extLst>
              <a:ext uri="{FF2B5EF4-FFF2-40B4-BE49-F238E27FC236}">
                <a16:creationId xmlns:a16="http://schemas.microsoft.com/office/drawing/2014/main" id="{BDADD1A1-B559-4121-9764-0F89D8BB3BEA}"/>
              </a:ext>
            </a:extLst>
          </p:cNvPr>
          <p:cNvSpPr txBox="1">
            <a:spLocks/>
          </p:cNvSpPr>
          <p:nvPr/>
        </p:nvSpPr>
        <p:spPr>
          <a:xfrm>
            <a:off x="5143624" y="3960535"/>
            <a:ext cx="7116024" cy="461643"/>
          </a:xfrm>
          <a:prstGeom prst="rect">
            <a:avLst/>
          </a:prstGeom>
        </p:spPr>
        <p:txBody>
          <a:bodyPr vert="horz" wrap="square" lIns="121899" tIns="60949" rIns="121899" bIns="60949" rtlCol="0" anchor="ctr">
            <a:spAutoFit/>
          </a:bodyPr>
          <a:lstStyle>
            <a:lvl1pPr marL="277120" indent="-277120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990427" indent="-380933" algn="l" defTabSz="121898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52373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2133227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742720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335221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707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200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69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THÁCH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PVN</a:t>
            </a:r>
            <a:endParaRPr lang="vi-VN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B757F43-9DF4-484D-A988-2D1B71CEA583}"/>
              </a:ext>
            </a:extLst>
          </p:cNvPr>
          <p:cNvSpPr/>
          <p:nvPr/>
        </p:nvSpPr>
        <p:spPr>
          <a:xfrm>
            <a:off x="3975372" y="1934762"/>
            <a:ext cx="830617" cy="79714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02C6990-08AF-4FD3-8CB2-F6BC00896B02}"/>
              </a:ext>
            </a:extLst>
          </p:cNvPr>
          <p:cNvSpPr/>
          <p:nvPr/>
        </p:nvSpPr>
        <p:spPr>
          <a:xfrm>
            <a:off x="4186137" y="2070777"/>
            <a:ext cx="4635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II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E9B2F37-BA89-4584-A2B7-0B548DAA868D}"/>
              </a:ext>
            </a:extLst>
          </p:cNvPr>
          <p:cNvSpPr/>
          <p:nvPr/>
        </p:nvSpPr>
        <p:spPr>
          <a:xfrm>
            <a:off x="4263062" y="2834558"/>
            <a:ext cx="830617" cy="79714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F6BF72D-B127-46A3-B2DD-2A52316334C9}"/>
              </a:ext>
            </a:extLst>
          </p:cNvPr>
          <p:cNvSpPr/>
          <p:nvPr/>
        </p:nvSpPr>
        <p:spPr>
          <a:xfrm>
            <a:off x="4404097" y="2970573"/>
            <a:ext cx="603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III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43D168B8-9E6B-449A-97CD-015F6EEDDAA5}"/>
              </a:ext>
            </a:extLst>
          </p:cNvPr>
          <p:cNvSpPr/>
          <p:nvPr/>
        </p:nvSpPr>
        <p:spPr>
          <a:xfrm>
            <a:off x="4060010" y="3743575"/>
            <a:ext cx="830617" cy="79714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E76B94-21B1-4F2F-9794-94FF1A78ACF8}"/>
              </a:ext>
            </a:extLst>
          </p:cNvPr>
          <p:cNvSpPr/>
          <p:nvPr/>
        </p:nvSpPr>
        <p:spPr>
          <a:xfrm>
            <a:off x="4210662" y="3879590"/>
            <a:ext cx="583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IV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876F75C-ED64-4B94-8BC4-A8A4F9D87DB2}"/>
              </a:ext>
            </a:extLst>
          </p:cNvPr>
          <p:cNvSpPr/>
          <p:nvPr/>
        </p:nvSpPr>
        <p:spPr>
          <a:xfrm>
            <a:off x="3517054" y="4551396"/>
            <a:ext cx="830617" cy="79714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4C57D28-8E88-43FE-8611-17FC6D67C19B}"/>
              </a:ext>
            </a:extLst>
          </p:cNvPr>
          <p:cNvSpPr/>
          <p:nvPr/>
        </p:nvSpPr>
        <p:spPr>
          <a:xfrm>
            <a:off x="3737437" y="4687411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V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Объект 2">
            <a:extLst>
              <a:ext uri="{FF2B5EF4-FFF2-40B4-BE49-F238E27FC236}">
                <a16:creationId xmlns:a16="http://schemas.microsoft.com/office/drawing/2014/main" id="{713EDC7E-4006-4BBC-B36B-F454812A98C9}"/>
              </a:ext>
            </a:extLst>
          </p:cNvPr>
          <p:cNvSpPr txBox="1">
            <a:spLocks/>
          </p:cNvSpPr>
          <p:nvPr/>
        </p:nvSpPr>
        <p:spPr>
          <a:xfrm>
            <a:off x="5211272" y="4859107"/>
            <a:ext cx="7048376" cy="39703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27712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 NGHỊ</a:t>
            </a:r>
          </a:p>
        </p:txBody>
      </p:sp>
    </p:spTree>
    <p:extLst>
      <p:ext uri="{BB962C8B-B14F-4D97-AF65-F5344CB8AC3E}">
        <p14:creationId xmlns:p14="http://schemas.microsoft.com/office/powerpoint/2010/main" val="3055066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4">
            <a:extLst>
              <a:ext uri="{FF2B5EF4-FFF2-40B4-BE49-F238E27FC236}">
                <a16:creationId xmlns:a16="http://schemas.microsoft.com/office/drawing/2014/main" id="{7B8A6831-CB55-4F9A-8D37-239590052CD8}"/>
              </a:ext>
            </a:extLst>
          </p:cNvPr>
          <p:cNvSpPr>
            <a:spLocks noChangeArrowheads="1"/>
          </p:cNvSpPr>
          <p:nvPr/>
        </p:nvSpPr>
        <p:spPr bwMode="gray">
          <a:xfrm rot="3419336">
            <a:off x="2648369" y="2303783"/>
            <a:ext cx="983577" cy="1408820"/>
          </a:xfrm>
          <a:prstGeom prst="rect">
            <a:avLst/>
          </a:prstGeom>
          <a:gradFill rotWithShape="1">
            <a:gsLst>
              <a:gs pos="0">
                <a:srgbClr val="92D365"/>
              </a:gs>
              <a:gs pos="100000">
                <a:srgbClr val="92D365">
                  <a:gamma/>
                  <a:shade val="46275"/>
                  <a:invGamma/>
                </a:srgb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9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35">
            <a:extLst>
              <a:ext uri="{FF2B5EF4-FFF2-40B4-BE49-F238E27FC236}">
                <a16:creationId xmlns:a16="http://schemas.microsoft.com/office/drawing/2014/main" id="{379CFFB1-381D-480C-A8A2-CFF1E60176B8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2748411" y="2715167"/>
            <a:ext cx="9028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</a:p>
        </p:txBody>
      </p:sp>
      <p:sp>
        <p:nvSpPr>
          <p:cNvPr id="29" name="Rectangle 36">
            <a:extLst>
              <a:ext uri="{FF2B5EF4-FFF2-40B4-BE49-F238E27FC236}">
                <a16:creationId xmlns:a16="http://schemas.microsoft.com/office/drawing/2014/main" id="{D8D3C78E-26A4-4BE3-BBE2-33CC9F1CC5C4}"/>
              </a:ext>
            </a:extLst>
          </p:cNvPr>
          <p:cNvSpPr>
            <a:spLocks noChangeArrowheads="1"/>
          </p:cNvSpPr>
          <p:nvPr/>
        </p:nvSpPr>
        <p:spPr bwMode="gray">
          <a:xfrm rot="3419336">
            <a:off x="5330989" y="2259906"/>
            <a:ext cx="1043503" cy="1433094"/>
          </a:xfrm>
          <a:prstGeom prst="rect">
            <a:avLst/>
          </a:prstGeom>
          <a:gradFill rotWithShape="1">
            <a:gsLst>
              <a:gs pos="0">
                <a:srgbClr val="3279D8"/>
              </a:gs>
              <a:gs pos="100000">
                <a:srgbClr val="3279D8">
                  <a:gamma/>
                  <a:shade val="46275"/>
                  <a:invGamma/>
                </a:srgb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9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37">
            <a:extLst>
              <a:ext uri="{FF2B5EF4-FFF2-40B4-BE49-F238E27FC236}">
                <a16:creationId xmlns:a16="http://schemas.microsoft.com/office/drawing/2014/main" id="{6AFEE2DC-82DE-45E0-A892-877AC0796A1A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5475008" y="2715167"/>
            <a:ext cx="9028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</a:p>
        </p:txBody>
      </p:sp>
      <p:sp>
        <p:nvSpPr>
          <p:cNvPr id="31" name="Rectangle 38">
            <a:extLst>
              <a:ext uri="{FF2B5EF4-FFF2-40B4-BE49-F238E27FC236}">
                <a16:creationId xmlns:a16="http://schemas.microsoft.com/office/drawing/2014/main" id="{715F8C47-E3F4-49E4-990D-83D621C2BA8B}"/>
              </a:ext>
            </a:extLst>
          </p:cNvPr>
          <p:cNvSpPr>
            <a:spLocks noChangeArrowheads="1"/>
          </p:cNvSpPr>
          <p:nvPr/>
        </p:nvSpPr>
        <p:spPr bwMode="gray">
          <a:xfrm rot="3419336">
            <a:off x="8073681" y="2302244"/>
            <a:ext cx="1128231" cy="1487692"/>
          </a:xfrm>
          <a:prstGeom prst="rect">
            <a:avLst/>
          </a:prstGeom>
          <a:gradFill rotWithShape="1">
            <a:gsLst>
              <a:gs pos="0">
                <a:srgbClr val="B67FF3"/>
              </a:gs>
              <a:gs pos="100000">
                <a:srgbClr val="B67FF3">
                  <a:gamma/>
                  <a:shade val="46275"/>
                  <a:invGamma/>
                </a:srgb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9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 Box 39">
            <a:extLst>
              <a:ext uri="{FF2B5EF4-FFF2-40B4-BE49-F238E27FC236}">
                <a16:creationId xmlns:a16="http://schemas.microsoft.com/office/drawing/2014/main" id="{ED5A1165-C2C7-4A16-9146-5C31B04A0C1F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8246050" y="2775945"/>
            <a:ext cx="9028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</a:p>
        </p:txBody>
      </p:sp>
      <p:sp>
        <p:nvSpPr>
          <p:cNvPr id="33" name="Text Box 45">
            <a:extLst>
              <a:ext uri="{FF2B5EF4-FFF2-40B4-BE49-F238E27FC236}">
                <a16:creationId xmlns:a16="http://schemas.microsoft.com/office/drawing/2014/main" id="{011E2CC1-A88D-4EBE-BDBA-BB0917A63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171" y="4208057"/>
            <a:ext cx="2892155" cy="40011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270GW</a:t>
            </a:r>
          </a:p>
        </p:txBody>
      </p:sp>
      <p:sp>
        <p:nvSpPr>
          <p:cNvPr id="34" name="Text Box 46">
            <a:extLst>
              <a:ext uri="{FF2B5EF4-FFF2-40B4-BE49-F238E27FC236}">
                <a16:creationId xmlns:a16="http://schemas.microsoft.com/office/drawing/2014/main" id="{6FBD0577-6140-4ED0-9B35-2D3D5501D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5195" y="4227440"/>
            <a:ext cx="2848755" cy="40011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280GW</a:t>
            </a:r>
          </a:p>
        </p:txBody>
      </p:sp>
      <p:sp>
        <p:nvSpPr>
          <p:cNvPr id="35" name="Line 42">
            <a:extLst>
              <a:ext uri="{FF2B5EF4-FFF2-40B4-BE49-F238E27FC236}">
                <a16:creationId xmlns:a16="http://schemas.microsoft.com/office/drawing/2014/main" id="{87CA2C57-D460-4F3A-AD6A-3B6050ED470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9458" y="3325650"/>
            <a:ext cx="684212" cy="0"/>
          </a:xfrm>
          <a:prstGeom prst="line">
            <a:avLst/>
          </a:prstGeom>
          <a:noFill/>
          <a:ln w="57150" cap="rnd">
            <a:solidFill>
              <a:sysClr val="windowText" lastClr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9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Line 42">
            <a:extLst>
              <a:ext uri="{FF2B5EF4-FFF2-40B4-BE49-F238E27FC236}">
                <a16:creationId xmlns:a16="http://schemas.microsoft.com/office/drawing/2014/main" id="{5938EA49-5D14-4D6E-8F0C-301ABBDCC9D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4670" y="3248728"/>
            <a:ext cx="684212" cy="0"/>
          </a:xfrm>
          <a:prstGeom prst="line">
            <a:avLst/>
          </a:prstGeom>
          <a:noFill/>
          <a:ln w="57150" cap="rnd">
            <a:solidFill>
              <a:sysClr val="windowText" lastClr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9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45">
            <a:extLst>
              <a:ext uri="{FF2B5EF4-FFF2-40B4-BE49-F238E27FC236}">
                <a16:creationId xmlns:a16="http://schemas.microsoft.com/office/drawing/2014/main" id="{F17D049C-7F9A-402A-A67A-11B0D3EC1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6448" y="3797908"/>
            <a:ext cx="3432337" cy="1323439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NLTT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280 GW (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90%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CS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 Box 23">
            <a:extLst>
              <a:ext uri="{FF2B5EF4-FFF2-40B4-BE49-F238E27FC236}">
                <a16:creationId xmlns:a16="http://schemas.microsoft.com/office/drawing/2014/main" id="{E380CC7C-6303-442E-84EF-45A1D5A5FEEB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-61013" y="4196923"/>
            <a:ext cx="155942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endParaRPr lang="en-US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 Box 23">
            <a:extLst>
              <a:ext uri="{FF2B5EF4-FFF2-40B4-BE49-F238E27FC236}">
                <a16:creationId xmlns:a16="http://schemas.microsoft.com/office/drawing/2014/main" id="{804816D8-DF03-41FB-9555-8F878AB13514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-55250" y="5469478"/>
            <a:ext cx="155942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 Nam</a:t>
            </a:r>
          </a:p>
        </p:txBody>
      </p:sp>
      <p:sp>
        <p:nvSpPr>
          <p:cNvPr id="41" name="Text Box 45">
            <a:extLst>
              <a:ext uri="{FF2B5EF4-FFF2-40B4-BE49-F238E27FC236}">
                <a16:creationId xmlns:a16="http://schemas.microsoft.com/office/drawing/2014/main" id="{2A2404A5-AA28-4C16-9EE1-D40D78FED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6448" y="5287734"/>
            <a:ext cx="3432337" cy="1200329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NLTT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4.1 GW,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70%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CS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95%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NLTT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2" name="Text Box 45">
            <a:extLst>
              <a:ext uri="{FF2B5EF4-FFF2-40B4-BE49-F238E27FC236}">
                <a16:creationId xmlns:a16="http://schemas.microsoft.com/office/drawing/2014/main" id="{0BA1D999-AA3F-4BF2-8204-386009CF7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4196" y="5215906"/>
            <a:ext cx="2851564" cy="1323439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/2021, 84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3.980,3 MW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COD.</a:t>
            </a:r>
          </a:p>
        </p:txBody>
      </p:sp>
      <p:sp>
        <p:nvSpPr>
          <p:cNvPr id="43" name="Text Box 45">
            <a:extLst>
              <a:ext uri="{FF2B5EF4-FFF2-40B4-BE49-F238E27FC236}">
                <a16:creationId xmlns:a16="http://schemas.microsoft.com/office/drawing/2014/main" id="{AA55143D-0306-4D8E-B962-1129E26C5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4513" y="5401942"/>
            <a:ext cx="2848755" cy="1015663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cơ chế đấu thầu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kumimoji="0" lang="vi-VN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 phát triển năng lượng tái tạo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F9F226D-E6A8-47DA-BC96-8BB3FF17B371}"/>
              </a:ext>
            </a:extLst>
          </p:cNvPr>
          <p:cNvSpPr txBox="1"/>
          <p:nvPr/>
        </p:nvSpPr>
        <p:spPr>
          <a:xfrm>
            <a:off x="268739" y="925054"/>
            <a:ext cx="11427592" cy="11507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/>
            </a:lvl1pPr>
            <a:lvl2pPr marL="800100" lvl="1" indent="-342900" algn="just" hangingPunct="0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AutoNum type="arabicPeriod"/>
              <a:tabLst>
                <a:tab pos="360045" algn="l"/>
                <a:tab pos="499110" algn="l"/>
                <a:tab pos="660400" algn="l"/>
              </a:tabLst>
              <a:def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5pPr>
            <a:lvl6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pPr marL="457200" lvl="1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66"/>
                </a:solidFill>
              </a:rPr>
              <a:t>Xu </a:t>
            </a:r>
            <a:r>
              <a:rPr lang="en-US" sz="2400" b="1" dirty="0" err="1">
                <a:solidFill>
                  <a:srgbClr val="000066"/>
                </a:solidFill>
              </a:rPr>
              <a:t>hướng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chuyển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dịch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năng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lượng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thời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gian</a:t>
            </a:r>
            <a:r>
              <a:rPr lang="en-US" sz="2400" b="1" dirty="0">
                <a:solidFill>
                  <a:srgbClr val="000066"/>
                </a:solidFill>
              </a:rPr>
              <a:t> qua </a:t>
            </a:r>
            <a:r>
              <a:rPr lang="en-US" sz="2400" b="1" dirty="0" err="1">
                <a:solidFill>
                  <a:srgbClr val="000066"/>
                </a:solidFill>
              </a:rPr>
              <a:t>nhanh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cùng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với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các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cơ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chế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ưu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đãi</a:t>
            </a:r>
            <a:r>
              <a:rPr lang="en-US" sz="2400" b="1" dirty="0">
                <a:solidFill>
                  <a:srgbClr val="000066"/>
                </a:solidFill>
              </a:rPr>
              <a:t> (</a:t>
            </a:r>
            <a:r>
              <a:rPr lang="en-US" sz="2400" b="1" dirty="0" err="1">
                <a:solidFill>
                  <a:srgbClr val="000066"/>
                </a:solidFill>
              </a:rPr>
              <a:t>QĐ</a:t>
            </a:r>
            <a:r>
              <a:rPr lang="en-US" sz="2400" b="1" dirty="0">
                <a:solidFill>
                  <a:srgbClr val="000066"/>
                </a:solidFill>
              </a:rPr>
              <a:t> 13 </a:t>
            </a:r>
            <a:r>
              <a:rPr lang="en-US" sz="2400" b="1" dirty="0" err="1">
                <a:solidFill>
                  <a:srgbClr val="000066"/>
                </a:solidFill>
              </a:rPr>
              <a:t>ngày</a:t>
            </a:r>
            <a:r>
              <a:rPr lang="en-US" sz="2400" b="1" dirty="0">
                <a:solidFill>
                  <a:srgbClr val="000066"/>
                </a:solidFill>
              </a:rPr>
              <a:t> 06/4/2020) </a:t>
            </a:r>
            <a:r>
              <a:rPr lang="en-US" sz="2400" b="1" dirty="0" err="1">
                <a:solidFill>
                  <a:srgbClr val="000066"/>
                </a:solidFill>
              </a:rPr>
              <a:t>đã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ảnh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hưởng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trực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tiếp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đến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huy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động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khí</a:t>
            </a:r>
            <a:r>
              <a:rPr lang="en-US" sz="2400" b="1" dirty="0">
                <a:solidFill>
                  <a:srgbClr val="000066"/>
                </a:solidFill>
              </a:rPr>
              <a:t>, </a:t>
            </a:r>
            <a:r>
              <a:rPr lang="en-US" sz="2400" b="1" dirty="0" err="1">
                <a:solidFill>
                  <a:srgbClr val="000066"/>
                </a:solidFill>
              </a:rPr>
              <a:t>sản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xuất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điện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của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PVN</a:t>
            </a:r>
            <a:r>
              <a:rPr lang="en-US" sz="2400" b="1" dirty="0">
                <a:solidFill>
                  <a:srgbClr val="000066"/>
                </a:solidFill>
              </a:rPr>
              <a:t>, </a:t>
            </a:r>
            <a:r>
              <a:rPr lang="en-US" sz="2400" b="1" dirty="0" err="1">
                <a:solidFill>
                  <a:srgbClr val="000066"/>
                </a:solidFill>
              </a:rPr>
              <a:t>ảnh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hưởng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đến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kế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hoạch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phát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triển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mỏ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khí</a:t>
            </a:r>
            <a:r>
              <a:rPr lang="en-US" sz="2400" b="1" dirty="0">
                <a:solidFill>
                  <a:srgbClr val="000066"/>
                </a:solidFill>
              </a:rPr>
              <a:t>, </a:t>
            </a:r>
            <a:r>
              <a:rPr lang="en-US" sz="2400" b="1" dirty="0" err="1">
                <a:solidFill>
                  <a:srgbClr val="000066"/>
                </a:solidFill>
              </a:rPr>
              <a:t>ngành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công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nghiệp</a:t>
            </a:r>
            <a:r>
              <a:rPr lang="en-US" sz="2400" b="1" dirty="0">
                <a:solidFill>
                  <a:srgbClr val="000066"/>
                </a:solidFill>
              </a:rPr>
              <a:t> </a:t>
            </a:r>
            <a:r>
              <a:rPr lang="en-US" sz="2400" b="1" dirty="0" err="1">
                <a:solidFill>
                  <a:srgbClr val="000066"/>
                </a:solidFill>
              </a:rPr>
              <a:t>khí</a:t>
            </a:r>
            <a:r>
              <a:rPr lang="en-US" sz="2400" b="1" dirty="0">
                <a:solidFill>
                  <a:srgbClr val="000066"/>
                </a:solidFill>
              </a:rPr>
              <a:t>.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8797317F-8F6D-4345-98A5-5616F76B71E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26" y="124372"/>
            <a:ext cx="850472" cy="741723"/>
          </a:xfrm>
          <a:prstGeom prst="rect">
            <a:avLst/>
          </a:prstGeom>
        </p:spPr>
      </p:pic>
      <p:sp>
        <p:nvSpPr>
          <p:cNvPr id="48" name="Объект 2">
            <a:extLst>
              <a:ext uri="{FF2B5EF4-FFF2-40B4-BE49-F238E27FC236}">
                <a16:creationId xmlns:a16="http://schemas.microsoft.com/office/drawing/2014/main" id="{F063781E-9196-4DB8-8287-3EC84248651D}"/>
              </a:ext>
            </a:extLst>
          </p:cNvPr>
          <p:cNvSpPr txBox="1">
            <a:spLocks/>
          </p:cNvSpPr>
          <p:nvPr/>
        </p:nvSpPr>
        <p:spPr>
          <a:xfrm>
            <a:off x="1008998" y="465404"/>
            <a:ext cx="10615338" cy="39703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rgbClr val="002060"/>
                </a:solidFill>
                <a:latin typeface="Barlow" panose="00000500000000000000" pitchFamily="2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ctr"/>
            <a:r>
              <a:rPr lang="en-US" sz="2200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KHÓ KHĂN, THÁCH THỨC DO XU HƯỚNG CHUYỂN DỊCH NĂNG LƯỢNG</a:t>
            </a:r>
            <a:endParaRPr lang="en-US" sz="2200" dirty="0">
              <a:solidFill>
                <a:srgbClr val="B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141CBAF0-2F8B-4AB4-AA1C-65A81F751D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73854"/>
            <a:ext cx="12192000" cy="58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2514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4969BDE-DBFA-4789-A05E-EBFCD6BB77E7}"/>
              </a:ext>
            </a:extLst>
          </p:cNvPr>
          <p:cNvSpPr txBox="1"/>
          <p:nvPr/>
        </p:nvSpPr>
        <p:spPr>
          <a:xfrm>
            <a:off x="1171862" y="1647686"/>
            <a:ext cx="10415239" cy="193899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R="0" lvl="1" algn="just" fontAlgn="auto" hangingPunct="0">
              <a:spcBef>
                <a:spcPts val="600"/>
              </a:spcBef>
              <a:spcAft>
                <a:spcPts val="600"/>
              </a:spcAft>
              <a:tabLst>
                <a:tab pos="360045" algn="l"/>
                <a:tab pos="499110" algn="l"/>
                <a:tab pos="660400" algn="l"/>
              </a:tabLst>
            </a:pP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PVN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41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23/7/2015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1749/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QĐ-TTg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14/10/2015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TTg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PVN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0066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9E3130-918F-4B20-8BA1-46EDC2CD9A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25" y="124372"/>
            <a:ext cx="666665" cy="883070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id="{0078F80D-DC07-4C76-8EA5-5E3161D1273B}"/>
              </a:ext>
            </a:extLst>
          </p:cNvPr>
          <p:cNvSpPr txBox="1">
            <a:spLocks/>
          </p:cNvSpPr>
          <p:nvPr/>
        </p:nvSpPr>
        <p:spPr>
          <a:xfrm>
            <a:off x="604899" y="380002"/>
            <a:ext cx="10982202" cy="88537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rgbClr val="002060"/>
                </a:solidFill>
                <a:latin typeface="Barlow" panose="00000500000000000000" pitchFamily="2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ctr"/>
            <a:r>
              <a:rPr lang="en-US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KHÓ KHĂN, THÁCH THỨC VỀ CƠ CHẾ, CHÍNH SÁCH</a:t>
            </a:r>
          </a:p>
          <a:p>
            <a:pPr algn="ctr"/>
            <a:r>
              <a:rPr lang="en-US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 </a:t>
            </a:r>
            <a:r>
              <a:rPr lang="en-US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b="1" dirty="0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b="1" dirty="0" err="1">
                <a:solidFill>
                  <a:srgbClr val="B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PVN</a:t>
            </a:r>
            <a:endParaRPr lang="en-US" dirty="0">
              <a:solidFill>
                <a:srgbClr val="B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93F5D8-8D3C-4019-98E3-91D579F75109}"/>
              </a:ext>
            </a:extLst>
          </p:cNvPr>
          <p:cNvSpPr txBox="1"/>
          <p:nvPr/>
        </p:nvSpPr>
        <p:spPr>
          <a:xfrm>
            <a:off x="1265976" y="4246976"/>
            <a:ext cx="10415239" cy="120032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1" algn="just" hangingPunct="0">
              <a:spcBef>
                <a:spcPts val="600"/>
              </a:spcBef>
              <a:spcAft>
                <a:spcPts val="600"/>
              </a:spcAft>
              <a:tabLst>
                <a:tab pos="360045" algn="l"/>
                <a:tab pos="499110" algn="l"/>
                <a:tab pos="660400" algn="l"/>
              </a:tabLst>
            </a:pP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ứng được thực tế phát triển của hoạt động dầu khí ở trong nước và quốc tế; chưa sửa đổi kịp thời để cải thiện mức độ hấp dẫn của môi trường đầu tư trong lĩnh vực dầu khí. </a:t>
            </a:r>
            <a:endParaRPr lang="en-US" sz="2000" b="1" dirty="0">
              <a:solidFill>
                <a:srgbClr val="000066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utoShape 32">
            <a:extLst>
              <a:ext uri="{FF2B5EF4-FFF2-40B4-BE49-F238E27FC236}">
                <a16:creationId xmlns:a16="http://schemas.microsoft.com/office/drawing/2014/main" id="{12C553BB-7DC5-46A7-B35E-5D34A32F49B9}"/>
              </a:ext>
            </a:extLst>
          </p:cNvPr>
          <p:cNvSpPr>
            <a:spLocks noChangeArrowheads="1"/>
          </p:cNvSpPr>
          <p:nvPr/>
        </p:nvSpPr>
        <p:spPr bwMode="gray">
          <a:xfrm>
            <a:off x="189529" y="2041436"/>
            <a:ext cx="1081711" cy="1228573"/>
          </a:xfrm>
          <a:prstGeom prst="roundRect">
            <a:avLst>
              <a:gd name="adj" fmla="val 11921"/>
            </a:avLst>
          </a:prstGeom>
          <a:solidFill>
            <a:schemeClr val="accent1">
              <a:lumMod val="75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EFE32C-C204-4801-B3FF-AB7A8EB9B4F9}"/>
              </a:ext>
            </a:extLst>
          </p:cNvPr>
          <p:cNvSpPr txBox="1"/>
          <p:nvPr/>
        </p:nvSpPr>
        <p:spPr>
          <a:xfrm>
            <a:off x="429901" y="2305317"/>
            <a:ext cx="657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9F9F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endParaRPr lang="en-US" b="1" dirty="0">
              <a:solidFill>
                <a:srgbClr val="F9F9F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AutoShape 32">
            <a:extLst>
              <a:ext uri="{FF2B5EF4-FFF2-40B4-BE49-F238E27FC236}">
                <a16:creationId xmlns:a16="http://schemas.microsoft.com/office/drawing/2014/main" id="{835BFB82-2B53-42A4-BAAC-07883DFB9383}"/>
              </a:ext>
            </a:extLst>
          </p:cNvPr>
          <p:cNvSpPr>
            <a:spLocks noChangeArrowheads="1"/>
          </p:cNvSpPr>
          <p:nvPr/>
        </p:nvSpPr>
        <p:spPr bwMode="gray">
          <a:xfrm>
            <a:off x="184265" y="4212463"/>
            <a:ext cx="1081712" cy="1269356"/>
          </a:xfrm>
          <a:prstGeom prst="roundRect">
            <a:avLst>
              <a:gd name="adj" fmla="val 11921"/>
            </a:avLst>
          </a:prstGeom>
          <a:solidFill>
            <a:schemeClr val="accent1">
              <a:lumMod val="75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5CC8C05-8A96-4A52-B0FC-8F8B86392FA0}"/>
              </a:ext>
            </a:extLst>
          </p:cNvPr>
          <p:cNvSpPr txBox="1"/>
          <p:nvPr/>
        </p:nvSpPr>
        <p:spPr>
          <a:xfrm>
            <a:off x="184265" y="4521669"/>
            <a:ext cx="10817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9F9F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endParaRPr lang="en-US" b="1" dirty="0">
              <a:solidFill>
                <a:srgbClr val="F9F9F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322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4969BDE-DBFA-4789-A05E-EBFCD6BB77E7}"/>
              </a:ext>
            </a:extLst>
          </p:cNvPr>
          <p:cNvSpPr txBox="1"/>
          <p:nvPr/>
        </p:nvSpPr>
        <p:spPr>
          <a:xfrm>
            <a:off x="564342" y="1481941"/>
            <a:ext cx="10982202" cy="486287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2pPr marR="0" lvl="1" algn="just" fontAlgn="auto" hangingPunct="0">
              <a:spcBef>
                <a:spcPts val="600"/>
              </a:spcBef>
              <a:spcAft>
                <a:spcPts val="600"/>
              </a:spcAft>
              <a:tabLst>
                <a:tab pos="360045" algn="l"/>
                <a:tab pos="499110" algn="l"/>
                <a:tab pos="660400" algn="l"/>
              </a:tabLst>
              <a:defRPr sz="2400" b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</a:lstStyle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 err="1">
                <a:solidFill>
                  <a:srgbClr val="000066"/>
                </a:solidFill>
              </a:rPr>
              <a:t>Biến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động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phức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tạp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địa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chính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trị</a:t>
            </a:r>
            <a:r>
              <a:rPr lang="en-US" sz="2800" dirty="0">
                <a:solidFill>
                  <a:srgbClr val="000066"/>
                </a:solidFill>
              </a:rPr>
              <a:t>, </a:t>
            </a:r>
            <a:r>
              <a:rPr lang="en-US" sz="2800" dirty="0" err="1">
                <a:solidFill>
                  <a:srgbClr val="000066"/>
                </a:solidFill>
              </a:rPr>
              <a:t>tranh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chấp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quốc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tế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dẫn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đến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sự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biến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động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giá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các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sản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phẩm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dầu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thô</a:t>
            </a:r>
            <a:r>
              <a:rPr lang="en-US" sz="2800" dirty="0">
                <a:solidFill>
                  <a:srgbClr val="000066"/>
                </a:solidFill>
              </a:rPr>
              <a:t>, </a:t>
            </a:r>
            <a:r>
              <a:rPr lang="en-US" sz="2800" dirty="0" err="1">
                <a:solidFill>
                  <a:srgbClr val="000066"/>
                </a:solidFill>
              </a:rPr>
              <a:t>xăng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dầu</a:t>
            </a:r>
            <a:r>
              <a:rPr lang="en-US" sz="2800" dirty="0">
                <a:solidFill>
                  <a:srgbClr val="000066"/>
                </a:solidFill>
              </a:rPr>
              <a:t>…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 err="1">
                <a:solidFill>
                  <a:srgbClr val="000066"/>
                </a:solidFill>
              </a:rPr>
              <a:t>Chính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sách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vĩ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mô</a:t>
            </a:r>
            <a:r>
              <a:rPr lang="en-US" sz="2800" dirty="0">
                <a:solidFill>
                  <a:srgbClr val="000066"/>
                </a:solidFill>
              </a:rPr>
              <a:t>, </a:t>
            </a:r>
            <a:r>
              <a:rPr lang="en-US" sz="2800" dirty="0" err="1">
                <a:solidFill>
                  <a:srgbClr val="000066"/>
                </a:solidFill>
              </a:rPr>
              <a:t>tốc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độ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phục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hồi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kinh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tế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ảnh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hưởng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đến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nhu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cầu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tiêu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thụ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các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sản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phẩm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xăng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dầu</a:t>
            </a:r>
            <a:r>
              <a:rPr lang="en-US" sz="2800" dirty="0">
                <a:solidFill>
                  <a:srgbClr val="000066"/>
                </a:solidFill>
              </a:rPr>
              <a:t>, </a:t>
            </a:r>
            <a:r>
              <a:rPr lang="en-US" sz="2800" dirty="0" err="1">
                <a:solidFill>
                  <a:srgbClr val="000066"/>
                </a:solidFill>
              </a:rPr>
              <a:t>điện</a:t>
            </a:r>
            <a:r>
              <a:rPr lang="en-US" sz="2800" dirty="0">
                <a:solidFill>
                  <a:srgbClr val="000066"/>
                </a:solidFill>
              </a:rPr>
              <a:t>, </a:t>
            </a:r>
            <a:r>
              <a:rPr lang="en-US" sz="2800" dirty="0" err="1">
                <a:solidFill>
                  <a:srgbClr val="000066"/>
                </a:solidFill>
              </a:rPr>
              <a:t>khí</a:t>
            </a:r>
            <a:r>
              <a:rPr lang="en-US" sz="2800" dirty="0">
                <a:solidFill>
                  <a:srgbClr val="000066"/>
                </a:solidFill>
              </a:rPr>
              <a:t>, </a:t>
            </a:r>
            <a:r>
              <a:rPr lang="en-US" sz="2800" dirty="0" err="1">
                <a:solidFill>
                  <a:srgbClr val="000066"/>
                </a:solidFill>
              </a:rPr>
              <a:t>phân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bón</a:t>
            </a:r>
            <a:endParaRPr lang="en-US" sz="2800" dirty="0">
              <a:solidFill>
                <a:srgbClr val="000066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66"/>
                </a:solidFill>
              </a:rPr>
              <a:t>Xu </a:t>
            </a:r>
            <a:r>
              <a:rPr lang="en-US" sz="2800" dirty="0" err="1">
                <a:solidFill>
                  <a:srgbClr val="000066"/>
                </a:solidFill>
              </a:rPr>
              <a:t>hướng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chuyển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dịch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năng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lượng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dẫn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đến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nhu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cầu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tiêu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thụ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các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sản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phẩm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năng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lượng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truyền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thống</a:t>
            </a:r>
            <a:r>
              <a:rPr lang="en-US" sz="2800" dirty="0">
                <a:solidFill>
                  <a:srgbClr val="000066"/>
                </a:solidFill>
              </a:rPr>
              <a:t>: </a:t>
            </a:r>
            <a:r>
              <a:rPr lang="en-US" sz="2800" dirty="0" err="1">
                <a:solidFill>
                  <a:srgbClr val="000066"/>
                </a:solidFill>
              </a:rPr>
              <a:t>dầu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thô</a:t>
            </a:r>
            <a:r>
              <a:rPr lang="en-US" sz="2800" dirty="0">
                <a:solidFill>
                  <a:srgbClr val="000066"/>
                </a:solidFill>
              </a:rPr>
              <a:t>, </a:t>
            </a:r>
            <a:r>
              <a:rPr lang="en-US" sz="2800" dirty="0" err="1">
                <a:solidFill>
                  <a:srgbClr val="000066"/>
                </a:solidFill>
              </a:rPr>
              <a:t>khí</a:t>
            </a:r>
            <a:r>
              <a:rPr lang="en-US" sz="2800" dirty="0">
                <a:solidFill>
                  <a:srgbClr val="000066"/>
                </a:solidFill>
              </a:rPr>
              <a:t>, </a:t>
            </a:r>
            <a:r>
              <a:rPr lang="en-US" sz="2800" dirty="0" err="1">
                <a:solidFill>
                  <a:srgbClr val="000066"/>
                </a:solidFill>
              </a:rPr>
              <a:t>xăng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dầu</a:t>
            </a:r>
            <a:r>
              <a:rPr lang="en-US" sz="2800" dirty="0">
                <a:solidFill>
                  <a:srgbClr val="000066"/>
                </a:solidFill>
              </a:rPr>
              <a:t>, </a:t>
            </a:r>
            <a:r>
              <a:rPr lang="en-US" sz="2800" dirty="0" err="1">
                <a:solidFill>
                  <a:srgbClr val="000066"/>
                </a:solidFill>
              </a:rPr>
              <a:t>hóa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dầu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suy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giảm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 err="1">
                <a:solidFill>
                  <a:srgbClr val="000066"/>
                </a:solidFill>
              </a:rPr>
              <a:t>Chiến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tranh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giữa</a:t>
            </a:r>
            <a:r>
              <a:rPr lang="en-US" sz="2800" dirty="0">
                <a:solidFill>
                  <a:srgbClr val="000066"/>
                </a:solidFill>
              </a:rPr>
              <a:t> Nga- Ukraine </a:t>
            </a:r>
            <a:r>
              <a:rPr lang="en-US" sz="2800" dirty="0" err="1">
                <a:solidFill>
                  <a:srgbClr val="000066"/>
                </a:solidFill>
              </a:rPr>
              <a:t>ảnh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hưởng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đến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cung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cầu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dầu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thô</a:t>
            </a:r>
            <a:r>
              <a:rPr lang="en-US" sz="2800" dirty="0">
                <a:solidFill>
                  <a:srgbClr val="000066"/>
                </a:solidFill>
              </a:rPr>
              <a:t>, </a:t>
            </a:r>
            <a:r>
              <a:rPr lang="en-US" sz="2800" dirty="0" err="1">
                <a:solidFill>
                  <a:srgbClr val="000066"/>
                </a:solidFill>
              </a:rPr>
              <a:t>xăng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dầu</a:t>
            </a:r>
            <a:r>
              <a:rPr lang="en-US" sz="2800" dirty="0">
                <a:solidFill>
                  <a:srgbClr val="000066"/>
                </a:solidFill>
              </a:rPr>
              <a:t>, </a:t>
            </a:r>
            <a:r>
              <a:rPr lang="en-US" sz="2800" dirty="0" err="1">
                <a:solidFill>
                  <a:srgbClr val="000066"/>
                </a:solidFill>
              </a:rPr>
              <a:t>phân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bón</a:t>
            </a:r>
            <a:r>
              <a:rPr lang="en-US" sz="2800" dirty="0">
                <a:solidFill>
                  <a:srgbClr val="000066"/>
                </a:solidFill>
              </a:rPr>
              <a:t>… </a:t>
            </a:r>
            <a:r>
              <a:rPr lang="en-US" sz="2800" dirty="0" err="1">
                <a:solidFill>
                  <a:srgbClr val="000066"/>
                </a:solidFill>
              </a:rPr>
              <a:t>tác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động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khó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lường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đến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giá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các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sản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phẩm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này</a:t>
            </a:r>
            <a:r>
              <a:rPr lang="en-US" sz="2800" dirty="0">
                <a:solidFill>
                  <a:srgbClr val="000066"/>
                </a:solidFill>
              </a:rPr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9E3130-918F-4B20-8BA1-46EDC2CD9A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26" y="124372"/>
            <a:ext cx="811632" cy="883070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id="{0078F80D-DC07-4C76-8EA5-5E3161D1273B}"/>
              </a:ext>
            </a:extLst>
          </p:cNvPr>
          <p:cNvSpPr txBox="1">
            <a:spLocks/>
          </p:cNvSpPr>
          <p:nvPr/>
        </p:nvSpPr>
        <p:spPr>
          <a:xfrm>
            <a:off x="608946" y="524358"/>
            <a:ext cx="10982202" cy="4801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rgbClr val="002060"/>
                </a:solidFill>
                <a:latin typeface="Barlow" panose="00000500000000000000" pitchFamily="2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KHÓ KHĂN, THÁCH THỨC VỀ THỊ TRƯỜNG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93F5D8-8D3C-4019-98E3-91D579F75109}"/>
              </a:ext>
            </a:extLst>
          </p:cNvPr>
          <p:cNvSpPr txBox="1"/>
          <p:nvPr/>
        </p:nvSpPr>
        <p:spPr>
          <a:xfrm>
            <a:off x="1271240" y="3224931"/>
            <a:ext cx="1041523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1" algn="just" fontAlgn="auto" hangingPunct="0">
              <a:spcBef>
                <a:spcPts val="600"/>
              </a:spcBef>
              <a:spcAft>
                <a:spcPts val="600"/>
              </a:spcAft>
              <a:tabLst>
                <a:tab pos="360045" algn="l"/>
                <a:tab pos="499110" algn="l"/>
                <a:tab pos="660400" algn="l"/>
              </a:tabLst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0806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4969BDE-DBFA-4789-A05E-EBFCD6BB77E7}"/>
              </a:ext>
            </a:extLst>
          </p:cNvPr>
          <p:cNvSpPr txBox="1"/>
          <p:nvPr/>
        </p:nvSpPr>
        <p:spPr>
          <a:xfrm>
            <a:off x="564342" y="1481941"/>
            <a:ext cx="10982202" cy="181588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2pPr marR="0" lvl="1" algn="just" fontAlgn="auto" hangingPunct="0">
              <a:spcBef>
                <a:spcPts val="600"/>
              </a:spcBef>
              <a:spcAft>
                <a:spcPts val="600"/>
              </a:spcAft>
              <a:tabLst>
                <a:tab pos="360045" algn="l"/>
                <a:tab pos="499110" algn="l"/>
                <a:tab pos="660400" algn="l"/>
              </a:tabLst>
              <a:defRPr sz="2400" b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</a:lstStyle>
          <a:p>
            <a:pPr lvl="1"/>
            <a:r>
              <a:rPr lang="en-US" sz="2800" dirty="0" err="1">
                <a:solidFill>
                  <a:srgbClr val="000066"/>
                </a:solidFill>
              </a:rPr>
              <a:t>TỪ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NHẬN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DIỆN</a:t>
            </a:r>
            <a:r>
              <a:rPr lang="en-US" sz="2800" dirty="0">
                <a:solidFill>
                  <a:srgbClr val="000066"/>
                </a:solidFill>
              </a:rPr>
              <a:t> 4 </a:t>
            </a:r>
            <a:r>
              <a:rPr lang="en-US" sz="2800" dirty="0" err="1">
                <a:solidFill>
                  <a:srgbClr val="000066"/>
                </a:solidFill>
              </a:rPr>
              <a:t>KHÓ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KHĂN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LỚN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NÊU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TRÊN</a:t>
            </a:r>
            <a:r>
              <a:rPr lang="en-US" sz="2800" dirty="0">
                <a:solidFill>
                  <a:srgbClr val="000066"/>
                </a:solidFill>
              </a:rPr>
              <a:t>, </a:t>
            </a:r>
            <a:r>
              <a:rPr lang="en-US" sz="2800" dirty="0" err="1">
                <a:solidFill>
                  <a:srgbClr val="000066"/>
                </a:solidFill>
              </a:rPr>
              <a:t>PVN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ĐÃ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CẬP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NHẬT</a:t>
            </a:r>
            <a:r>
              <a:rPr lang="en-US" sz="2800" dirty="0">
                <a:solidFill>
                  <a:srgbClr val="000066"/>
                </a:solidFill>
              </a:rPr>
              <a:t>, </a:t>
            </a:r>
            <a:r>
              <a:rPr lang="en-US" sz="2800" dirty="0" err="1">
                <a:solidFill>
                  <a:srgbClr val="000066"/>
                </a:solidFill>
              </a:rPr>
              <a:t>XÂY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DỰNG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VÀ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HOÀN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THIỆN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CHIẾN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LƯỢC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PHÁT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TRIỂN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CỦA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PVN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ĐẾN</a:t>
            </a:r>
            <a:r>
              <a:rPr lang="en-US" sz="2800" dirty="0">
                <a:solidFill>
                  <a:srgbClr val="000066"/>
                </a:solidFill>
              </a:rPr>
              <a:t> 2030, </a:t>
            </a:r>
            <a:r>
              <a:rPr lang="en-US" sz="2800" dirty="0" err="1">
                <a:solidFill>
                  <a:srgbClr val="000066"/>
                </a:solidFill>
              </a:rPr>
              <a:t>TẦM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NHÌN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NĂM</a:t>
            </a:r>
            <a:r>
              <a:rPr lang="en-US" sz="2800" dirty="0">
                <a:solidFill>
                  <a:srgbClr val="000066"/>
                </a:solidFill>
              </a:rPr>
              <a:t> 2045 </a:t>
            </a:r>
            <a:r>
              <a:rPr lang="en-US" sz="2800" dirty="0" err="1">
                <a:solidFill>
                  <a:srgbClr val="000066"/>
                </a:solidFill>
              </a:rPr>
              <a:t>TRÌNH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ỦY</a:t>
            </a:r>
            <a:r>
              <a:rPr lang="en-US" sz="2800" dirty="0">
                <a:solidFill>
                  <a:srgbClr val="000066"/>
                </a:solidFill>
              </a:rPr>
              <a:t> BAN </a:t>
            </a:r>
            <a:r>
              <a:rPr lang="en-US" sz="2800" dirty="0" err="1">
                <a:solidFill>
                  <a:srgbClr val="000066"/>
                </a:solidFill>
              </a:rPr>
              <a:t>QLVNN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NGÀY</a:t>
            </a:r>
            <a:r>
              <a:rPr lang="en-US" sz="2800" dirty="0">
                <a:solidFill>
                  <a:srgbClr val="000066"/>
                </a:solidFill>
              </a:rPr>
              <a:t> 20/8/2021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9E3130-918F-4B20-8BA1-46EDC2CD9A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26" y="124372"/>
            <a:ext cx="811632" cy="883070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id="{0078F80D-DC07-4C76-8EA5-5E3161D1273B}"/>
              </a:ext>
            </a:extLst>
          </p:cNvPr>
          <p:cNvSpPr txBox="1">
            <a:spLocks/>
          </p:cNvSpPr>
          <p:nvPr/>
        </p:nvSpPr>
        <p:spPr>
          <a:xfrm>
            <a:off x="608946" y="524358"/>
            <a:ext cx="10982202" cy="4801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rgbClr val="002060"/>
                </a:solidFill>
                <a:latin typeface="Barlow" panose="00000500000000000000" pitchFamily="2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ctr"/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6F7E1B-ABCA-493C-AFCF-29BC789C8E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3" y="5875793"/>
            <a:ext cx="12192000" cy="101566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693F5D8-8D3C-4019-98E3-91D579F75109}"/>
              </a:ext>
            </a:extLst>
          </p:cNvPr>
          <p:cNvSpPr txBox="1"/>
          <p:nvPr/>
        </p:nvSpPr>
        <p:spPr>
          <a:xfrm>
            <a:off x="1271240" y="3224931"/>
            <a:ext cx="1041523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1" algn="just" fontAlgn="auto" hangingPunct="0">
              <a:spcBef>
                <a:spcPts val="600"/>
              </a:spcBef>
              <a:spcAft>
                <a:spcPts val="600"/>
              </a:spcAft>
              <a:tabLst>
                <a:tab pos="360045" algn="l"/>
                <a:tab pos="499110" algn="l"/>
                <a:tab pos="660400" algn="l"/>
              </a:tabLst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9101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27">
            <a:extLst>
              <a:ext uri="{FF2B5EF4-FFF2-40B4-BE49-F238E27FC236}">
                <a16:creationId xmlns:a16="http://schemas.microsoft.com/office/drawing/2014/main" id="{34230EEC-3D53-EB4C-814C-B59023198354}"/>
              </a:ext>
            </a:extLst>
          </p:cNvPr>
          <p:cNvSpPr/>
          <p:nvPr/>
        </p:nvSpPr>
        <p:spPr>
          <a:xfrm>
            <a:off x="-2304077" y="8614"/>
            <a:ext cx="6676849" cy="6849386"/>
          </a:xfrm>
          <a:custGeom>
            <a:avLst/>
            <a:gdLst>
              <a:gd name="connsiteX0" fmla="*/ 0 w 9659145"/>
              <a:gd name="connsiteY0" fmla="*/ 0 h 9908748"/>
              <a:gd name="connsiteX1" fmla="*/ 7988768 w 9659145"/>
              <a:gd name="connsiteY1" fmla="*/ 0 h 9908748"/>
              <a:gd name="connsiteX2" fmla="*/ 9532397 w 9659145"/>
              <a:gd name="connsiteY2" fmla="*/ 4144878 h 9908748"/>
              <a:gd name="connsiteX3" fmla="*/ 9272600 w 9659145"/>
              <a:gd name="connsiteY3" fmla="*/ 6027930 h 9908748"/>
              <a:gd name="connsiteX4" fmla="*/ 6438645 w 9659145"/>
              <a:gd name="connsiteY4" fmla="*/ 9908748 h 9908748"/>
              <a:gd name="connsiteX5" fmla="*/ 0 w 9659145"/>
              <a:gd name="connsiteY5" fmla="*/ 9908748 h 9908748"/>
              <a:gd name="connsiteX6" fmla="*/ 0 w 9659145"/>
              <a:gd name="connsiteY6" fmla="*/ 0 h 9908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59145" h="9908748">
                <a:moveTo>
                  <a:pt x="0" y="0"/>
                </a:moveTo>
                <a:lnTo>
                  <a:pt x="7988768" y="0"/>
                </a:lnTo>
                <a:lnTo>
                  <a:pt x="9532397" y="4144878"/>
                </a:lnTo>
                <a:cubicBezTo>
                  <a:pt x="9768380" y="4776891"/>
                  <a:pt x="9670956" y="5482495"/>
                  <a:pt x="9272600" y="6027930"/>
                </a:cubicBezTo>
                <a:lnTo>
                  <a:pt x="6438645" y="9908748"/>
                </a:lnTo>
                <a:lnTo>
                  <a:pt x="0" y="99087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50000"/>
                </a:schemeClr>
              </a:gs>
              <a:gs pos="50000">
                <a:schemeClr val="tx1">
                  <a:tint val="44500"/>
                  <a:satMod val="160000"/>
                  <a:alpha val="20000"/>
                </a:schemeClr>
              </a:gs>
              <a:gs pos="100000">
                <a:schemeClr val="tx1">
                  <a:tint val="23500"/>
                  <a:satMod val="160000"/>
                  <a:alpha val="0"/>
                </a:schemeClr>
              </a:gs>
            </a:gsLst>
            <a:lin ang="13500000" scaled="1"/>
            <a:tileRect/>
          </a:gradFill>
          <a:ln w="2163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Объект 2">
            <a:extLst>
              <a:ext uri="{FF2B5EF4-FFF2-40B4-BE49-F238E27FC236}">
                <a16:creationId xmlns:a16="http://schemas.microsoft.com/office/drawing/2014/main" id="{42404EDE-13C3-4955-8ACE-A71977EA5F4B}"/>
              </a:ext>
            </a:extLst>
          </p:cNvPr>
          <p:cNvSpPr txBox="1">
            <a:spLocks/>
          </p:cNvSpPr>
          <p:nvPr/>
        </p:nvSpPr>
        <p:spPr>
          <a:xfrm>
            <a:off x="4919743" y="3090447"/>
            <a:ext cx="7116023" cy="615531"/>
          </a:xfrm>
          <a:prstGeom prst="rect">
            <a:avLst/>
          </a:prstGeom>
        </p:spPr>
        <p:txBody>
          <a:bodyPr vert="horz" wrap="square" lIns="121899" tIns="60949" rIns="121899" bIns="60949" rtlCol="0" anchor="ctr">
            <a:spAutoFit/>
          </a:bodyPr>
          <a:lstStyle>
            <a:lvl1pPr marL="277120" indent="-277120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990427" indent="-380933" algn="l" defTabSz="121898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52373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2133227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742720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335221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707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200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69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PVN</a:t>
            </a:r>
            <a:endParaRPr lang="vi-VN" sz="32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C75F719-529B-4DB2-8071-86A405EB25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785" y="1812360"/>
            <a:ext cx="2023463" cy="1764726"/>
          </a:xfrm>
          <a:prstGeom prst="rect">
            <a:avLst/>
          </a:prstGeom>
        </p:spPr>
      </p:pic>
      <p:sp>
        <p:nvSpPr>
          <p:cNvPr id="32" name="Oval 31">
            <a:extLst>
              <a:ext uri="{FF2B5EF4-FFF2-40B4-BE49-F238E27FC236}">
                <a16:creationId xmlns:a16="http://schemas.microsoft.com/office/drawing/2014/main" id="{43D168B8-9E6B-449A-97CD-015F6EEDDAA5}"/>
              </a:ext>
            </a:extLst>
          </p:cNvPr>
          <p:cNvSpPr/>
          <p:nvPr/>
        </p:nvSpPr>
        <p:spPr>
          <a:xfrm>
            <a:off x="3967742" y="3030426"/>
            <a:ext cx="830617" cy="79714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E76B94-21B1-4F2F-9794-94FF1A78ACF8}"/>
              </a:ext>
            </a:extLst>
          </p:cNvPr>
          <p:cNvSpPr/>
          <p:nvPr/>
        </p:nvSpPr>
        <p:spPr>
          <a:xfrm>
            <a:off x="4138820" y="3167390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10928103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99E3130-918F-4B20-8BA1-46EDC2CD9A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25" y="124372"/>
            <a:ext cx="848341" cy="739864"/>
          </a:xfrm>
          <a:prstGeom prst="rect">
            <a:avLst/>
          </a:prstGeom>
        </p:spPr>
      </p:pic>
      <p:sp>
        <p:nvSpPr>
          <p:cNvPr id="7" name="Объект 2">
            <a:extLst>
              <a:ext uri="{FF2B5EF4-FFF2-40B4-BE49-F238E27FC236}">
                <a16:creationId xmlns:a16="http://schemas.microsoft.com/office/drawing/2014/main" id="{0078F80D-DC07-4C76-8EA5-5E3161D1273B}"/>
              </a:ext>
            </a:extLst>
          </p:cNvPr>
          <p:cNvSpPr txBox="1">
            <a:spLocks/>
          </p:cNvSpPr>
          <p:nvPr/>
        </p:nvSpPr>
        <p:spPr>
          <a:xfrm>
            <a:off x="3044443" y="328705"/>
            <a:ext cx="6103113" cy="5355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rgbClr val="002060"/>
                </a:solidFill>
                <a:latin typeface="Barlow" panose="00000500000000000000" pitchFamily="2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 NGHỊ</a:t>
            </a:r>
            <a:endParaRPr lang="vi-VN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6F7E1B-ABCA-493C-AFCF-29BC789C8E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3" y="6466347"/>
            <a:ext cx="12192000" cy="39165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DD58277-2FD3-47EB-A112-DCE86282CFE8}"/>
              </a:ext>
            </a:extLst>
          </p:cNvPr>
          <p:cNvSpPr txBox="1"/>
          <p:nvPr/>
        </p:nvSpPr>
        <p:spPr>
          <a:xfrm>
            <a:off x="13563" y="1101447"/>
            <a:ext cx="12058650" cy="1177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1" indent="-290513" algn="just" fontAlgn="auto" hangingPunct="0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tabLst>
                <a:tab pos="360045" algn="l"/>
                <a:tab pos="499110" algn="l"/>
                <a:tab pos="660400" algn="l"/>
              </a:tabLst>
            </a:pPr>
            <a:r>
              <a:rPr lang="en-US" sz="20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0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0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0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0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QUAN </a:t>
            </a:r>
            <a:r>
              <a:rPr lang="en-US" sz="20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0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0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endParaRPr lang="en-US" sz="2000" b="1" dirty="0">
              <a:solidFill>
                <a:srgbClr val="002B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1" algn="just" fontAlgn="auto" hangingPunct="0">
              <a:spcBef>
                <a:spcPts val="600"/>
              </a:spcBef>
              <a:spcAft>
                <a:spcPts val="600"/>
              </a:spcAft>
              <a:tabLst>
                <a:tab pos="360045" algn="l"/>
                <a:tab pos="499110" algn="l"/>
                <a:tab pos="660400" algn="l"/>
              </a:tabLst>
            </a:pP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PVN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Phó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tướng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ủng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PVN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400" i="1" dirty="0">
              <a:solidFill>
                <a:srgbClr val="002B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C3235484-7EF1-437A-AE0D-4447F4707DEE}"/>
              </a:ext>
            </a:extLst>
          </p:cNvPr>
          <p:cNvSpPr/>
          <p:nvPr/>
        </p:nvSpPr>
        <p:spPr>
          <a:xfrm>
            <a:off x="345188" y="2334238"/>
            <a:ext cx="516577" cy="6255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50D0E15-8082-4D1E-AEDB-A8DB350AA631}"/>
              </a:ext>
            </a:extLst>
          </p:cNvPr>
          <p:cNvSpPr txBox="1"/>
          <p:nvPr/>
        </p:nvSpPr>
        <p:spPr>
          <a:xfrm>
            <a:off x="826852" y="2478098"/>
            <a:ext cx="120648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1" indent="-457200" algn="just" fontAlgn="auto" hangingPunct="0">
              <a:spcBef>
                <a:spcPts val="600"/>
              </a:spcBef>
              <a:spcAft>
                <a:spcPts val="600"/>
              </a:spcAft>
              <a:buNone/>
              <a:tabLst>
                <a:tab pos="360045" algn="l"/>
                <a:tab pos="499110" algn="l"/>
                <a:tab pos="660400" algn="l"/>
              </a:tabLst>
            </a:pP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PVN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ưu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đãi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…);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B795A4C2-4191-41B7-9182-35DB79863748}"/>
              </a:ext>
            </a:extLst>
          </p:cNvPr>
          <p:cNvSpPr/>
          <p:nvPr/>
        </p:nvSpPr>
        <p:spPr>
          <a:xfrm>
            <a:off x="345188" y="3003739"/>
            <a:ext cx="516577" cy="6255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C49850-0DC9-4FE3-AA74-01E3524BFFD4}"/>
              </a:ext>
            </a:extLst>
          </p:cNvPr>
          <p:cNvSpPr txBox="1"/>
          <p:nvPr/>
        </p:nvSpPr>
        <p:spPr>
          <a:xfrm>
            <a:off x="826852" y="3031377"/>
            <a:ext cx="109877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ban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nb-NO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rgbClr val="002B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12C3EEDF-8C11-4DD7-ACE0-5D2D10953843}"/>
              </a:ext>
            </a:extLst>
          </p:cNvPr>
          <p:cNvSpPr/>
          <p:nvPr/>
        </p:nvSpPr>
        <p:spPr>
          <a:xfrm>
            <a:off x="352608" y="3685494"/>
            <a:ext cx="516577" cy="6255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F37506-8F77-4515-82BB-2195DC9CF420}"/>
              </a:ext>
            </a:extLst>
          </p:cNvPr>
          <p:cNvSpPr txBox="1"/>
          <p:nvPr/>
        </p:nvSpPr>
        <p:spPr>
          <a:xfrm>
            <a:off x="777099" y="3710587"/>
            <a:ext cx="1106971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34950" marR="0" lvl="1" indent="-68263" algn="just" fontAlgn="auto" hangingPunct="0">
              <a:spcBef>
                <a:spcPts val="600"/>
              </a:spcBef>
              <a:spcAft>
                <a:spcPts val="600"/>
              </a:spcAft>
              <a:buNone/>
              <a:tabLst>
                <a:tab pos="55563" algn="l"/>
                <a:tab pos="498475" algn="l"/>
                <a:tab pos="660400" algn="l"/>
              </a:tabLst>
            </a:pP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nb-NO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 chế đối với lô hợp đồng dầu khí nhà thầu nước ngoài trả lại Lô 135&amp;136/03; lô 146&amp;147, 156-159, 133-134, 07/03.... Cơ chế cơ chế điều hành tận thu tại các 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 01-02/17; 01-02/97)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8C73CD-A311-4FBD-A5AA-9C71B8994623}"/>
              </a:ext>
            </a:extLst>
          </p:cNvPr>
          <p:cNvSpPr txBox="1"/>
          <p:nvPr/>
        </p:nvSpPr>
        <p:spPr>
          <a:xfrm>
            <a:off x="859108" y="4836176"/>
            <a:ext cx="1106971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1" algn="just" fontAlgn="auto" hangingPunct="0">
              <a:spcBef>
                <a:spcPts val="600"/>
              </a:spcBef>
              <a:spcAft>
                <a:spcPts val="600"/>
              </a:spcAft>
              <a:buNone/>
              <a:tabLst>
                <a:tab pos="360045" algn="l"/>
                <a:tab pos="499110" algn="l"/>
                <a:tab pos="660400" algn="l"/>
              </a:tabLst>
            </a:pP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mỏ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….)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05E63A4-92E5-4986-8D4A-97FC866DE02B}"/>
              </a:ext>
            </a:extLst>
          </p:cNvPr>
          <p:cNvSpPr txBox="1"/>
          <p:nvPr/>
        </p:nvSpPr>
        <p:spPr>
          <a:xfrm>
            <a:off x="826852" y="5996419"/>
            <a:ext cx="1124536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1" algn="just" defTabSz="914400" rtl="0" eaLnBrk="1" fontAlgn="auto" latinLnBrk="0" hangingPunct="0"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>
                <a:tab pos="360045" algn="l"/>
                <a:tab pos="499110" algn="l"/>
                <a:tab pos="660400" algn="l"/>
              </a:tabLst>
              <a:defRPr/>
            </a:pP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PVN</a:t>
            </a:r>
            <a:r>
              <a:rPr lang="en-US" sz="2000" b="1" i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khơi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2B82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b="1" i="1" dirty="0">
              <a:solidFill>
                <a:srgbClr val="002B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2E270401-6B6A-4236-9A72-E51198CAFDA3}"/>
              </a:ext>
            </a:extLst>
          </p:cNvPr>
          <p:cNvSpPr/>
          <p:nvPr/>
        </p:nvSpPr>
        <p:spPr>
          <a:xfrm>
            <a:off x="345188" y="4751343"/>
            <a:ext cx="516577" cy="6255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41B89A63-029F-4E76-88C7-76730C267392}"/>
              </a:ext>
            </a:extLst>
          </p:cNvPr>
          <p:cNvSpPr/>
          <p:nvPr/>
        </p:nvSpPr>
        <p:spPr>
          <a:xfrm>
            <a:off x="260522" y="5918584"/>
            <a:ext cx="516577" cy="6255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6319471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99E3130-918F-4B20-8BA1-46EDC2CD9A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25" y="124372"/>
            <a:ext cx="848341" cy="73986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DD58277-2FD3-47EB-A112-DCE86282CFE8}"/>
              </a:ext>
            </a:extLst>
          </p:cNvPr>
          <p:cNvSpPr txBox="1"/>
          <p:nvPr/>
        </p:nvSpPr>
        <p:spPr>
          <a:xfrm>
            <a:off x="-1" y="951144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just" fontAlgn="auto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pos="360045" algn="l"/>
                <a:tab pos="499110" algn="l"/>
                <a:tab pos="660400" algn="l"/>
              </a:tabLst>
            </a:pPr>
            <a:r>
              <a:rPr lang="en-US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CÁC KIẾN NGHỊ CỤ THỂ CỦA PVN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7C1A56D1-3AF7-41F5-A076-B0D2C3603AE8}"/>
              </a:ext>
            </a:extLst>
          </p:cNvPr>
          <p:cNvSpPr txBox="1">
            <a:spLocks/>
          </p:cNvSpPr>
          <p:nvPr/>
        </p:nvSpPr>
        <p:spPr>
          <a:xfrm>
            <a:off x="3044443" y="334304"/>
            <a:ext cx="6103113" cy="5355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rgbClr val="002060"/>
                </a:solidFill>
                <a:latin typeface="Barlow" panose="00000500000000000000" pitchFamily="2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 NGHỊ</a:t>
            </a:r>
            <a:endParaRPr lang="vi-VN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14627896-1D5A-473F-B340-0FBA090A854A}"/>
              </a:ext>
            </a:extLst>
          </p:cNvPr>
          <p:cNvSpPr/>
          <p:nvPr/>
        </p:nvSpPr>
        <p:spPr>
          <a:xfrm>
            <a:off x="345189" y="1565944"/>
            <a:ext cx="516577" cy="6255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C9349551-E1E2-4A1B-9CA5-CAA9783A6CF0}"/>
              </a:ext>
            </a:extLst>
          </p:cNvPr>
          <p:cNvSpPr/>
          <p:nvPr/>
        </p:nvSpPr>
        <p:spPr>
          <a:xfrm>
            <a:off x="345189" y="3163615"/>
            <a:ext cx="516577" cy="6255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AEBF79C6-8B78-4124-AD50-690AE28BB7D5}"/>
              </a:ext>
            </a:extLst>
          </p:cNvPr>
          <p:cNvSpPr/>
          <p:nvPr/>
        </p:nvSpPr>
        <p:spPr>
          <a:xfrm>
            <a:off x="345189" y="4620286"/>
            <a:ext cx="516577" cy="6255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37F1ED0-8F6A-44ED-9538-E5C367B06282}"/>
              </a:ext>
            </a:extLst>
          </p:cNvPr>
          <p:cNvSpPr txBox="1"/>
          <p:nvPr/>
        </p:nvSpPr>
        <p:spPr>
          <a:xfrm>
            <a:off x="486886" y="1565944"/>
            <a:ext cx="1147156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just" fontAlgn="auto" hangingPunct="0">
              <a:spcBef>
                <a:spcPts val="300"/>
              </a:spcBef>
              <a:spcAft>
                <a:spcPts val="300"/>
              </a:spcAft>
              <a:buNone/>
              <a:tabLst>
                <a:tab pos="360045" algn="l"/>
                <a:tab pos="499110" algn="l"/>
                <a:tab pos="660400" algn="l"/>
              </a:tabLst>
            </a:pP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LCP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RVP/VSP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PVN/RVP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LB Nga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C438D01-1963-4CE4-912C-23B854CD2AA0}"/>
              </a:ext>
            </a:extLst>
          </p:cNvPr>
          <p:cNvSpPr txBox="1"/>
          <p:nvPr/>
        </p:nvSpPr>
        <p:spPr>
          <a:xfrm>
            <a:off x="582695" y="3230192"/>
            <a:ext cx="114715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just" fontAlgn="auto" hangingPunct="0">
              <a:spcBef>
                <a:spcPts val="300"/>
              </a:spcBef>
              <a:spcAft>
                <a:spcPts val="300"/>
              </a:spcAft>
              <a:buNone/>
              <a:tabLst>
                <a:tab pos="360045" algn="l"/>
                <a:tab pos="499110" algn="l"/>
                <a:tab pos="660400" algn="l"/>
              </a:tabLst>
            </a:pP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trương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endParaRPr lang="en-US" sz="2400" b="1" dirty="0">
              <a:solidFill>
                <a:srgbClr val="002B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2F79D6-8D5D-47D1-985D-A49A18F40B3B}"/>
              </a:ext>
            </a:extLst>
          </p:cNvPr>
          <p:cNvSpPr txBox="1"/>
          <p:nvPr/>
        </p:nvSpPr>
        <p:spPr>
          <a:xfrm>
            <a:off x="486885" y="4179083"/>
            <a:ext cx="11471563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 hangingPunct="0">
              <a:spcBef>
                <a:spcPts val="300"/>
              </a:spcBef>
              <a:spcAft>
                <a:spcPts val="300"/>
              </a:spcAft>
              <a:tabLst>
                <a:tab pos="360045" algn="l"/>
                <a:tab pos="499110" algn="l"/>
                <a:tab pos="660400" algn="l"/>
              </a:tabLst>
            </a:pP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Chuỗi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Lô B;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Chuỗi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Chuỗi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LNG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Chuỗi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LNG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lọc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Quất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r>
              <a:rPr lang="en-US" sz="30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79117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99E3130-918F-4B20-8BA1-46EDC2CD9A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25" y="124372"/>
            <a:ext cx="848341" cy="73986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DD58277-2FD3-47EB-A112-DCE86282CFE8}"/>
              </a:ext>
            </a:extLst>
          </p:cNvPr>
          <p:cNvSpPr txBox="1"/>
          <p:nvPr/>
        </p:nvSpPr>
        <p:spPr>
          <a:xfrm>
            <a:off x="0" y="994710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just" fontAlgn="auto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pos="360045" algn="l"/>
                <a:tab pos="499110" algn="l"/>
                <a:tab pos="660400" algn="l"/>
              </a:tabLst>
            </a:pPr>
            <a:r>
              <a:rPr lang="en-US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CÁC KIẾN NGHỊ CỤ THỂ CỦA PVN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7C1A56D1-3AF7-41F5-A076-B0D2C3603AE8}"/>
              </a:ext>
            </a:extLst>
          </p:cNvPr>
          <p:cNvSpPr txBox="1">
            <a:spLocks/>
          </p:cNvSpPr>
          <p:nvPr/>
        </p:nvSpPr>
        <p:spPr>
          <a:xfrm>
            <a:off x="3044443" y="334304"/>
            <a:ext cx="6103113" cy="5355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rgbClr val="002060"/>
                </a:solidFill>
                <a:latin typeface="Barlow" panose="00000500000000000000" pitchFamily="2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 NGHỊ</a:t>
            </a:r>
            <a:endParaRPr lang="vi-VN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B67E87-D09C-4547-833D-401E07616F92}"/>
              </a:ext>
            </a:extLst>
          </p:cNvPr>
          <p:cNvSpPr txBox="1"/>
          <p:nvPr/>
        </p:nvSpPr>
        <p:spPr>
          <a:xfrm>
            <a:off x="491841" y="4795897"/>
            <a:ext cx="1147174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 hangingPunct="0">
              <a:spcBef>
                <a:spcPts val="300"/>
              </a:spcBef>
              <a:spcAft>
                <a:spcPts val="300"/>
              </a:spcAft>
              <a:tabLst>
                <a:tab pos="360045" algn="l"/>
                <a:tab pos="499110" algn="l"/>
                <a:tab pos="660400" algn="l"/>
              </a:tabLst>
            </a:pP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PVN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AEBF79C6-8B78-4124-AD50-690AE28BB7D5}"/>
              </a:ext>
            </a:extLst>
          </p:cNvPr>
          <p:cNvSpPr/>
          <p:nvPr/>
        </p:nvSpPr>
        <p:spPr>
          <a:xfrm>
            <a:off x="324406" y="1904712"/>
            <a:ext cx="516577" cy="6255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78ABC8D0-4F0D-468A-8206-E0182EB11DBF}"/>
              </a:ext>
            </a:extLst>
          </p:cNvPr>
          <p:cNvSpPr/>
          <p:nvPr/>
        </p:nvSpPr>
        <p:spPr>
          <a:xfrm>
            <a:off x="275847" y="3663206"/>
            <a:ext cx="516577" cy="6255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1A8DEB43-E96E-456F-8D73-CB5B3D89DF9D}"/>
              </a:ext>
            </a:extLst>
          </p:cNvPr>
          <p:cNvSpPr/>
          <p:nvPr/>
        </p:nvSpPr>
        <p:spPr>
          <a:xfrm>
            <a:off x="228412" y="5136888"/>
            <a:ext cx="516577" cy="6255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2F79D6-8D5D-47D1-985D-A49A18F40B3B}"/>
              </a:ext>
            </a:extLst>
          </p:cNvPr>
          <p:cNvSpPr txBox="1"/>
          <p:nvPr/>
        </p:nvSpPr>
        <p:spPr>
          <a:xfrm>
            <a:off x="582694" y="1801591"/>
            <a:ext cx="1082920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 hangingPunct="0">
              <a:spcBef>
                <a:spcPts val="300"/>
              </a:spcBef>
              <a:spcAft>
                <a:spcPts val="300"/>
              </a:spcAft>
              <a:tabLst>
                <a:tab pos="360045" algn="l"/>
                <a:tab pos="499110" algn="l"/>
                <a:tab pos="660400" algn="l"/>
              </a:tabLst>
            </a:pP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trương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PVN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Khánh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530410-100D-4BA3-A51A-91F6FD8A01FF}"/>
              </a:ext>
            </a:extLst>
          </p:cNvPr>
          <p:cNvSpPr txBox="1"/>
          <p:nvPr/>
        </p:nvSpPr>
        <p:spPr>
          <a:xfrm>
            <a:off x="534135" y="3490284"/>
            <a:ext cx="1096702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 hangingPunct="0">
              <a:spcBef>
                <a:spcPts val="300"/>
              </a:spcBef>
              <a:spcAft>
                <a:spcPts val="300"/>
              </a:spcAft>
              <a:tabLst>
                <a:tab pos="360045" algn="l"/>
                <a:tab pos="499110" algn="l"/>
                <a:tab pos="660400" algn="l"/>
              </a:tabLst>
            </a:pP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 TNHH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Lọc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Nghi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98123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27">
            <a:extLst>
              <a:ext uri="{FF2B5EF4-FFF2-40B4-BE49-F238E27FC236}">
                <a16:creationId xmlns:a16="http://schemas.microsoft.com/office/drawing/2014/main" id="{34230EEC-3D53-EB4C-814C-B59023198354}"/>
              </a:ext>
            </a:extLst>
          </p:cNvPr>
          <p:cNvSpPr/>
          <p:nvPr/>
        </p:nvSpPr>
        <p:spPr>
          <a:xfrm>
            <a:off x="-2258096" y="8614"/>
            <a:ext cx="6676849" cy="6849386"/>
          </a:xfrm>
          <a:custGeom>
            <a:avLst/>
            <a:gdLst>
              <a:gd name="connsiteX0" fmla="*/ 0 w 9659145"/>
              <a:gd name="connsiteY0" fmla="*/ 0 h 9908748"/>
              <a:gd name="connsiteX1" fmla="*/ 7988768 w 9659145"/>
              <a:gd name="connsiteY1" fmla="*/ 0 h 9908748"/>
              <a:gd name="connsiteX2" fmla="*/ 9532397 w 9659145"/>
              <a:gd name="connsiteY2" fmla="*/ 4144878 h 9908748"/>
              <a:gd name="connsiteX3" fmla="*/ 9272600 w 9659145"/>
              <a:gd name="connsiteY3" fmla="*/ 6027930 h 9908748"/>
              <a:gd name="connsiteX4" fmla="*/ 6438645 w 9659145"/>
              <a:gd name="connsiteY4" fmla="*/ 9908748 h 9908748"/>
              <a:gd name="connsiteX5" fmla="*/ 0 w 9659145"/>
              <a:gd name="connsiteY5" fmla="*/ 9908748 h 9908748"/>
              <a:gd name="connsiteX6" fmla="*/ 0 w 9659145"/>
              <a:gd name="connsiteY6" fmla="*/ 0 h 9908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59145" h="9908748">
                <a:moveTo>
                  <a:pt x="0" y="0"/>
                </a:moveTo>
                <a:lnTo>
                  <a:pt x="7988768" y="0"/>
                </a:lnTo>
                <a:lnTo>
                  <a:pt x="9532397" y="4144878"/>
                </a:lnTo>
                <a:cubicBezTo>
                  <a:pt x="9768380" y="4776891"/>
                  <a:pt x="9670956" y="5482495"/>
                  <a:pt x="9272600" y="6027930"/>
                </a:cubicBezTo>
                <a:lnTo>
                  <a:pt x="6438645" y="9908748"/>
                </a:lnTo>
                <a:lnTo>
                  <a:pt x="0" y="99087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50000"/>
                </a:schemeClr>
              </a:gs>
              <a:gs pos="50000">
                <a:schemeClr val="tx1">
                  <a:tint val="44500"/>
                  <a:satMod val="160000"/>
                  <a:alpha val="20000"/>
                </a:schemeClr>
              </a:gs>
              <a:gs pos="100000">
                <a:schemeClr val="tx1">
                  <a:tint val="23500"/>
                  <a:satMod val="160000"/>
                  <a:alpha val="0"/>
                </a:schemeClr>
              </a:gs>
            </a:gsLst>
            <a:lin ang="13500000" scaled="1"/>
            <a:tileRect/>
          </a:gradFill>
          <a:ln w="21638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latin typeface="Segoe UI" panose="020B0502040204020203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C75F719-529B-4DB2-8071-86A405EB25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675" y="1776752"/>
            <a:ext cx="2023463" cy="176472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7015148" y="5477936"/>
            <a:ext cx="5020733" cy="100027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Address: 18 Lang Ha Street, Ba Dinh, Hanoi, Vietnam</a:t>
            </a:r>
            <a:br>
              <a:rPr lang="en-US" sz="1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Tel: (84-24) 38252526  | Fax: (84-24) 38265942</a:t>
            </a:r>
            <a:br>
              <a:rPr lang="en-US" sz="1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Website: </a:t>
            </a:r>
            <a:r>
              <a:rPr lang="en-US" sz="1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http://pvn.vn</a:t>
            </a:r>
            <a:r>
              <a:rPr lang="en-US" sz="1400" b="1" dirty="0">
                <a:solidFill>
                  <a:srgbClr val="EFDEAF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400" b="1" dirty="0">
              <a:solidFill>
                <a:srgbClr val="EFDEAF">
                  <a:lumMod val="2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16"/>
          <p:cNvSpPr txBox="1">
            <a:spLocks noChangeArrowheads="1"/>
          </p:cNvSpPr>
          <p:nvPr/>
        </p:nvSpPr>
        <p:spPr bwMode="auto">
          <a:xfrm>
            <a:off x="4859821" y="2659115"/>
            <a:ext cx="690292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TRÂN TRỌNG CẢM ƠN</a:t>
            </a:r>
          </a:p>
        </p:txBody>
      </p:sp>
    </p:spTree>
    <p:extLst>
      <p:ext uri="{BB962C8B-B14F-4D97-AF65-F5344CB8AC3E}">
        <p14:creationId xmlns:p14="http://schemas.microsoft.com/office/powerpoint/2010/main" val="1456981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27">
            <a:extLst>
              <a:ext uri="{FF2B5EF4-FFF2-40B4-BE49-F238E27FC236}">
                <a16:creationId xmlns:a16="http://schemas.microsoft.com/office/drawing/2014/main" id="{34230EEC-3D53-EB4C-814C-B59023198354}"/>
              </a:ext>
            </a:extLst>
          </p:cNvPr>
          <p:cNvSpPr/>
          <p:nvPr/>
        </p:nvSpPr>
        <p:spPr>
          <a:xfrm>
            <a:off x="-2304077" y="8614"/>
            <a:ext cx="6676849" cy="6849386"/>
          </a:xfrm>
          <a:custGeom>
            <a:avLst/>
            <a:gdLst>
              <a:gd name="connsiteX0" fmla="*/ 0 w 9659145"/>
              <a:gd name="connsiteY0" fmla="*/ 0 h 9908748"/>
              <a:gd name="connsiteX1" fmla="*/ 7988768 w 9659145"/>
              <a:gd name="connsiteY1" fmla="*/ 0 h 9908748"/>
              <a:gd name="connsiteX2" fmla="*/ 9532397 w 9659145"/>
              <a:gd name="connsiteY2" fmla="*/ 4144878 h 9908748"/>
              <a:gd name="connsiteX3" fmla="*/ 9272600 w 9659145"/>
              <a:gd name="connsiteY3" fmla="*/ 6027930 h 9908748"/>
              <a:gd name="connsiteX4" fmla="*/ 6438645 w 9659145"/>
              <a:gd name="connsiteY4" fmla="*/ 9908748 h 9908748"/>
              <a:gd name="connsiteX5" fmla="*/ 0 w 9659145"/>
              <a:gd name="connsiteY5" fmla="*/ 9908748 h 9908748"/>
              <a:gd name="connsiteX6" fmla="*/ 0 w 9659145"/>
              <a:gd name="connsiteY6" fmla="*/ 0 h 9908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59145" h="9908748">
                <a:moveTo>
                  <a:pt x="0" y="0"/>
                </a:moveTo>
                <a:lnTo>
                  <a:pt x="7988768" y="0"/>
                </a:lnTo>
                <a:lnTo>
                  <a:pt x="9532397" y="4144878"/>
                </a:lnTo>
                <a:cubicBezTo>
                  <a:pt x="9768380" y="4776891"/>
                  <a:pt x="9670956" y="5482495"/>
                  <a:pt x="9272600" y="6027930"/>
                </a:cubicBezTo>
                <a:lnTo>
                  <a:pt x="6438645" y="9908748"/>
                </a:lnTo>
                <a:lnTo>
                  <a:pt x="0" y="99087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50000"/>
                </a:schemeClr>
              </a:gs>
              <a:gs pos="50000">
                <a:schemeClr val="tx1">
                  <a:tint val="44500"/>
                  <a:satMod val="160000"/>
                  <a:alpha val="20000"/>
                </a:schemeClr>
              </a:gs>
              <a:gs pos="100000">
                <a:schemeClr val="tx1">
                  <a:tint val="23500"/>
                  <a:satMod val="160000"/>
                  <a:alpha val="0"/>
                </a:schemeClr>
              </a:gs>
            </a:gsLst>
            <a:lin ang="13500000" scaled="1"/>
            <a:tileRect/>
          </a:gradFill>
          <a:ln w="2163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C75F719-529B-4DB2-8071-86A405EB25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785" y="1812360"/>
            <a:ext cx="2023463" cy="1764726"/>
          </a:xfrm>
          <a:prstGeom prst="rect">
            <a:avLst/>
          </a:prstGeom>
        </p:spPr>
      </p:pic>
      <p:sp>
        <p:nvSpPr>
          <p:cNvPr id="21" name="Объект 2">
            <a:extLst>
              <a:ext uri="{FF2B5EF4-FFF2-40B4-BE49-F238E27FC236}">
                <a16:creationId xmlns:a16="http://schemas.microsoft.com/office/drawing/2014/main" id="{713EDC7E-4006-4BBC-B36B-F454812A98C9}"/>
              </a:ext>
            </a:extLst>
          </p:cNvPr>
          <p:cNvSpPr txBox="1">
            <a:spLocks/>
          </p:cNvSpPr>
          <p:nvPr/>
        </p:nvSpPr>
        <p:spPr>
          <a:xfrm>
            <a:off x="4651655" y="3161233"/>
            <a:ext cx="7665720" cy="5355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27712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QUAN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PETROVIETNAM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40851E8-44BC-4AB4-9CFA-7E44AD2494E0}"/>
              </a:ext>
            </a:extLst>
          </p:cNvPr>
          <p:cNvSpPr/>
          <p:nvPr/>
        </p:nvSpPr>
        <p:spPr>
          <a:xfrm>
            <a:off x="4229638" y="3053866"/>
            <a:ext cx="830617" cy="79714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7C43575-D462-4529-894A-EE45BC7A2668}"/>
              </a:ext>
            </a:extLst>
          </p:cNvPr>
          <p:cNvSpPr/>
          <p:nvPr/>
        </p:nvSpPr>
        <p:spPr>
          <a:xfrm>
            <a:off x="3654922" y="3105834"/>
            <a:ext cx="19934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2017119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6620"/>
            <a:ext cx="12192000" cy="6556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85" y="62251"/>
            <a:ext cx="978206" cy="741723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8088B11-33B3-40F8-B3F6-54F22451E36F}"/>
              </a:ext>
            </a:extLst>
          </p:cNvPr>
          <p:cNvSpPr/>
          <p:nvPr/>
        </p:nvSpPr>
        <p:spPr>
          <a:xfrm>
            <a:off x="2769588" y="265333"/>
            <a:ext cx="66528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QUAN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PETROVIETNAM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65E0C5-BC47-4752-9CF5-5837E39502DB}"/>
              </a:ext>
            </a:extLst>
          </p:cNvPr>
          <p:cNvSpPr txBox="1"/>
          <p:nvPr/>
        </p:nvSpPr>
        <p:spPr>
          <a:xfrm>
            <a:off x="312235" y="1089093"/>
            <a:ext cx="11418848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270510" algn="l"/>
                <a:tab pos="723900" algn="l"/>
              </a:tabLst>
            </a:pPr>
            <a:r>
              <a:rPr lang="it-IT" sz="2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 đoàn Dầu khí Quốc gia Việt Nam với tiền thân là </a:t>
            </a:r>
            <a:r>
              <a:rPr lang="it-IT" sz="20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Đoàn thăm dò dầu lửa </a:t>
            </a:r>
            <a:r>
              <a:rPr lang="it-IT" sz="20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36 (27/11/1961)</a:t>
            </a:r>
            <a:r>
              <a:rPr lang="it-IT" sz="2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Tổng cục Dầu mỏ và Khí đốt Việt Nam, được thành lập ngày 3/9/1975</a:t>
            </a:r>
            <a:r>
              <a:rPr lang="vi-VN" sz="2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2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ổng công ty Dầu mỏ và khí đốt Việt Nam (tháng 7/1990), </a:t>
            </a:r>
            <a:r>
              <a:rPr lang="it-IT" sz="20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 29/8/2006 trở thành Tập đoàn Dầu khí Quốc gia Việt Nam (PVN</a:t>
            </a:r>
            <a:r>
              <a:rPr lang="it-IT" sz="20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it-IT" sz="20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270510" algn="l"/>
              </a:tabLst>
            </a:pPr>
            <a:r>
              <a:rPr lang="it-IT" sz="20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 Nghị định 07 ngày 18/01/2018 của Chính phủ, n</a:t>
            </a:r>
            <a:r>
              <a:rPr lang="it-IT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gành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PVN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ìm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thác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vi-VN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vi-VN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000" i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270510" algn="l"/>
              </a:tabLst>
            </a:pP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PVN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ty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ty con:</a:t>
            </a:r>
          </a:p>
          <a:p>
            <a:pPr marL="342900" lvl="0" indent="3175" algn="just">
              <a:spcBef>
                <a:spcPts val="600"/>
              </a:spcBef>
              <a:spcAft>
                <a:spcPts val="600"/>
              </a:spcAft>
              <a:buFont typeface="Times New Roman" panose="02020603050405020304" pitchFamily="18" charset="0"/>
              <a:buChar char="+"/>
              <a:tabLst>
                <a:tab pos="623888" algn="l"/>
                <a:tab pos="747713" algn="l"/>
              </a:tabLst>
            </a:pPr>
            <a:r>
              <a:rPr lang="en-US" sz="2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 Mẹ là: Tập đoàn Dầu khí Việt Nam (hình thức hoạt động là Công ty TNHH 1 TV);</a:t>
            </a:r>
            <a:endParaRPr lang="en-US" sz="2000" dirty="0">
              <a:solidFill>
                <a:srgbClr val="002B8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3175" algn="just">
              <a:spcBef>
                <a:spcPts val="600"/>
              </a:spcBef>
              <a:spcAft>
                <a:spcPts val="600"/>
              </a:spcAft>
              <a:buFont typeface="Times New Roman" panose="02020603050405020304" pitchFamily="18" charset="0"/>
              <a:buChar char="+"/>
              <a:tabLst>
                <a:tab pos="568325" algn="l"/>
              </a:tabLst>
            </a:pPr>
            <a:r>
              <a:rPr lang="it-IT" sz="2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03 đơn vị nghiên cứu khoa học, đào tạo</a:t>
            </a:r>
            <a:r>
              <a:rPr lang="it-IT" sz="2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000" dirty="0">
              <a:solidFill>
                <a:srgbClr val="002B8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3175" algn="just">
              <a:spcBef>
                <a:spcPts val="600"/>
              </a:spcBef>
              <a:spcAft>
                <a:spcPts val="600"/>
              </a:spcAft>
              <a:buFont typeface="Times New Roman" panose="02020603050405020304" pitchFamily="18" charset="0"/>
              <a:buChar char="+"/>
              <a:tabLst>
                <a:tab pos="568325" algn="l"/>
              </a:tabLst>
            </a:pPr>
            <a:r>
              <a:rPr lang="it-IT" sz="2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 công ty con, công ty liên kết </a:t>
            </a:r>
            <a:r>
              <a:rPr lang="it-IT" sz="2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(trong đó: 16 công ty con và 12 công ty liên doanh, liên kết).</a:t>
            </a:r>
            <a:endParaRPr lang="en-US" sz="2000" dirty="0">
              <a:solidFill>
                <a:srgbClr val="002B8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270510" algn="l"/>
              </a:tabLst>
            </a:pP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31/12/2021 </a:t>
            </a:r>
            <a:r>
              <a:rPr lang="en-US" sz="2000" b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b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877,5 </a:t>
            </a:r>
            <a:r>
              <a:rPr lang="en-US" sz="2000" b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000" b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tỷ</a:t>
            </a:r>
            <a:r>
              <a:rPr lang="en-US" sz="2000" b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b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t-BR" altLang="en-US" sz="20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≈ 40 tỷ USD)</a:t>
            </a:r>
            <a:r>
              <a:rPr lang="en-US" sz="2000" b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	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270510" algn="l"/>
              </a:tabLst>
            </a:pP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31/12/2021 </a:t>
            </a:r>
            <a:r>
              <a:rPr lang="en-US" sz="2000" b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488,1 </a:t>
            </a:r>
            <a:r>
              <a:rPr lang="en-US" sz="2000" b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000" b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tỷ</a:t>
            </a:r>
            <a:r>
              <a:rPr lang="en-US" sz="2000" b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000" b="1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t-BR" altLang="en-US" sz="20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≈ 21 tỷ USD)</a:t>
            </a:r>
            <a:r>
              <a:rPr lang="en-US" sz="20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31/12/2021 </a:t>
            </a:r>
            <a:r>
              <a:rPr lang="en-US" sz="20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0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60 </a:t>
            </a:r>
            <a:r>
              <a:rPr lang="en-US" sz="20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0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b="1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4594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85" y="62251"/>
            <a:ext cx="978206" cy="741723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8088B11-33B3-40F8-B3F6-54F22451E36F}"/>
              </a:ext>
            </a:extLst>
          </p:cNvPr>
          <p:cNvSpPr/>
          <p:nvPr/>
        </p:nvSpPr>
        <p:spPr>
          <a:xfrm>
            <a:off x="2769591" y="171502"/>
            <a:ext cx="66528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QUAN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PETROVIETNAM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65E0C5-BC47-4752-9CF5-5837E39502DB}"/>
              </a:ext>
            </a:extLst>
          </p:cNvPr>
          <p:cNvSpPr txBox="1"/>
          <p:nvPr/>
        </p:nvSpPr>
        <p:spPr>
          <a:xfrm>
            <a:off x="175075" y="1041293"/>
            <a:ext cx="11418848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18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tabLst>
                <a:tab pos="270510" algn="l"/>
              </a:tabLst>
            </a:pP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ã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trữ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dầu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hồi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24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1,5 </a:t>
            </a:r>
            <a:r>
              <a:rPr lang="en-US" sz="24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tỷ</a:t>
            </a:r>
            <a:r>
              <a:rPr lang="en-US" sz="24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</a:t>
            </a:r>
            <a:r>
              <a:rPr lang="en-US" sz="2400" b="1" baseline="30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4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dầu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Khai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thác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dầu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khai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thác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tấn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dầu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tiên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(26/6/1986)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hết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tháng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</a:rPr>
              <a:t>02/2022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đạt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2B82"/>
                </a:solidFill>
                <a:latin typeface="Times New Roman" panose="02020603050405020304" pitchFamily="18" charset="0"/>
              </a:rPr>
              <a:t>435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tấn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dầu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thô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2B82"/>
                </a:solidFill>
                <a:latin typeface="Times New Roman" panose="02020603050405020304" pitchFamily="18" charset="0"/>
              </a:rPr>
              <a:t>165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tỷ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</a:rPr>
              <a:t> m3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Khai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thác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dầu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thô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ngoài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hết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tháng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 02/2022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đạt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</a:rPr>
              <a:t> 19,64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</a:rPr>
              <a:t>tấn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khai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thác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dầu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sz="24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7,5- 8,5 </a:t>
            </a:r>
            <a:r>
              <a:rPr lang="en-US" sz="24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tấn</a:t>
            </a:r>
            <a:r>
              <a:rPr lang="en-US" sz="24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tương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đương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24-26 </a:t>
            </a:r>
            <a:r>
              <a:rPr lang="en-US" sz="24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24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tấn</a:t>
            </a:r>
            <a:r>
              <a:rPr lang="en-US" sz="24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khai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thác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9-11 </a:t>
            </a:r>
            <a:r>
              <a:rPr lang="en-US" sz="24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tỷ</a:t>
            </a:r>
            <a:r>
              <a:rPr lang="en-US" sz="24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</a:t>
            </a:r>
            <a:r>
              <a:rPr lang="en-US" sz="2400" b="1" baseline="300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4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tương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đương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sz="24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26- 30 </a:t>
            </a:r>
            <a:r>
              <a:rPr lang="en-US" sz="24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endParaRPr lang="en-US" sz="2400" b="1" spc="5" dirty="0">
              <a:solidFill>
                <a:srgbClr val="002B8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800"/>
              </a:spcBef>
              <a:spcAft>
                <a:spcPts val="1200"/>
              </a:spcAft>
              <a:buFont typeface="Wingdings" panose="05000000000000000000" pitchFamily="2" charset="2"/>
              <a:buChar char="Ø"/>
              <a:tabLst>
                <a:tab pos="270510" algn="l"/>
              </a:tabLst>
            </a:pP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ang</a:t>
            </a:r>
            <a:r>
              <a:rPr lang="vi-VN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vận hành thương mại các </a:t>
            </a:r>
            <a:r>
              <a:rPr lang="en-US" sz="2400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NMLD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Dung Quất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tham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Liên hợp lọc hóa dầu Nghi Sơn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C</a:t>
            </a:r>
            <a:r>
              <a:rPr lang="vi-VN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ác </a:t>
            </a:r>
            <a:r>
              <a:rPr lang="en-US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vi-VN" sz="2400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 máy sản xuất phân đạm Phú Mỹ và Cà Mau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13,5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tấn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xăng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dầu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75%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xăng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dầu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1,8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sản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dầu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1,6- 1,7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tấn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400" b="1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đạm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đáp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70%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nhu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bón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spc="5" dirty="0">
              <a:solidFill>
                <a:srgbClr val="002B8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600"/>
              </a:spcBef>
              <a:spcAft>
                <a:spcPts val="0"/>
              </a:spcAft>
              <a:tabLst>
                <a:tab pos="270510" algn="l"/>
              </a:tabLst>
            </a:pPr>
            <a:endParaRPr lang="en-US" sz="2000" dirty="0">
              <a:solidFill>
                <a:srgbClr val="002B8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886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6620"/>
            <a:ext cx="12192000" cy="6556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85" y="62251"/>
            <a:ext cx="978206" cy="741723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8088B11-33B3-40F8-B3F6-54F22451E36F}"/>
              </a:ext>
            </a:extLst>
          </p:cNvPr>
          <p:cNvSpPr/>
          <p:nvPr/>
        </p:nvSpPr>
        <p:spPr>
          <a:xfrm>
            <a:off x="2769591" y="171502"/>
            <a:ext cx="66528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QUAN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PETROVIETNAM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65E0C5-BC47-4752-9CF5-5837E39502DB}"/>
              </a:ext>
            </a:extLst>
          </p:cNvPr>
          <p:cNvSpPr txBox="1"/>
          <p:nvPr/>
        </p:nvSpPr>
        <p:spPr>
          <a:xfrm>
            <a:off x="175075" y="1041293"/>
            <a:ext cx="11418848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Ø"/>
              <a:tabLst>
                <a:tab pos="270510" algn="l"/>
              </a:tabLst>
            </a:pP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05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1.200 km, 03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(02 ở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Vũng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01 ở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Mau), 13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LPG. H</a:t>
            </a:r>
            <a:r>
              <a:rPr lang="vi-VN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àng năm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 cấp </a:t>
            </a:r>
            <a:r>
              <a:rPr lang="vi-VN" sz="2400" b="1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9-1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tỷ m3 khí cho sản xuất 35% sản lượng điện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vi-VN" sz="2400" b="1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70% sản lượng đạm và 70-80% khí cho các hộ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vi-VN" sz="2400" b="1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thụ dân dụng của cả nước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Ø"/>
              <a:tabLst>
                <a:tab pos="270510" algn="l"/>
              </a:tabLst>
            </a:pP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08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5405 MW (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04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2700MW,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Than 02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2400MW;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02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305MW).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19- 20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tỷ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kWh,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8- 10%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Char char="Ø"/>
              <a:tabLst>
                <a:tab pos="270510" algn="l"/>
              </a:tabLst>
            </a:pP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VỤ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thuê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spc="5" dirty="0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thầu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5" dirty="0" err="1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spc="5" dirty="0">
                <a:solidFill>
                  <a:srgbClr val="002B8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spc="5" dirty="0">
              <a:solidFill>
                <a:srgbClr val="002B8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270510" algn="l"/>
              </a:tabLst>
            </a:pPr>
            <a:endParaRPr lang="en-US" sz="2000" dirty="0">
              <a:solidFill>
                <a:srgbClr val="002B8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331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27">
            <a:extLst>
              <a:ext uri="{FF2B5EF4-FFF2-40B4-BE49-F238E27FC236}">
                <a16:creationId xmlns:a16="http://schemas.microsoft.com/office/drawing/2014/main" id="{34230EEC-3D53-EB4C-814C-B59023198354}"/>
              </a:ext>
            </a:extLst>
          </p:cNvPr>
          <p:cNvSpPr/>
          <p:nvPr/>
        </p:nvSpPr>
        <p:spPr>
          <a:xfrm>
            <a:off x="-2304077" y="8614"/>
            <a:ext cx="6676849" cy="6849386"/>
          </a:xfrm>
          <a:custGeom>
            <a:avLst/>
            <a:gdLst>
              <a:gd name="connsiteX0" fmla="*/ 0 w 9659145"/>
              <a:gd name="connsiteY0" fmla="*/ 0 h 9908748"/>
              <a:gd name="connsiteX1" fmla="*/ 7988768 w 9659145"/>
              <a:gd name="connsiteY1" fmla="*/ 0 h 9908748"/>
              <a:gd name="connsiteX2" fmla="*/ 9532397 w 9659145"/>
              <a:gd name="connsiteY2" fmla="*/ 4144878 h 9908748"/>
              <a:gd name="connsiteX3" fmla="*/ 9272600 w 9659145"/>
              <a:gd name="connsiteY3" fmla="*/ 6027930 h 9908748"/>
              <a:gd name="connsiteX4" fmla="*/ 6438645 w 9659145"/>
              <a:gd name="connsiteY4" fmla="*/ 9908748 h 9908748"/>
              <a:gd name="connsiteX5" fmla="*/ 0 w 9659145"/>
              <a:gd name="connsiteY5" fmla="*/ 9908748 h 9908748"/>
              <a:gd name="connsiteX6" fmla="*/ 0 w 9659145"/>
              <a:gd name="connsiteY6" fmla="*/ 0 h 9908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59145" h="9908748">
                <a:moveTo>
                  <a:pt x="0" y="0"/>
                </a:moveTo>
                <a:lnTo>
                  <a:pt x="7988768" y="0"/>
                </a:lnTo>
                <a:lnTo>
                  <a:pt x="9532397" y="4144878"/>
                </a:lnTo>
                <a:cubicBezTo>
                  <a:pt x="9768380" y="4776891"/>
                  <a:pt x="9670956" y="5482495"/>
                  <a:pt x="9272600" y="6027930"/>
                </a:cubicBezTo>
                <a:lnTo>
                  <a:pt x="6438645" y="9908748"/>
                </a:lnTo>
                <a:lnTo>
                  <a:pt x="0" y="99087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1">
                  <a:alpha val="50000"/>
                </a:schemeClr>
              </a:gs>
              <a:gs pos="50000">
                <a:schemeClr val="tx1">
                  <a:tint val="44500"/>
                  <a:satMod val="160000"/>
                  <a:alpha val="20000"/>
                </a:schemeClr>
              </a:gs>
              <a:gs pos="100000">
                <a:schemeClr val="tx1">
                  <a:tint val="23500"/>
                  <a:satMod val="160000"/>
                  <a:alpha val="0"/>
                </a:schemeClr>
              </a:gs>
            </a:gsLst>
            <a:lin ang="13500000" scaled="1"/>
            <a:tileRect/>
          </a:gradFill>
          <a:ln w="2163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id="{D1F184B7-DF91-4578-A0A4-C3CAE894DED7}"/>
              </a:ext>
            </a:extLst>
          </p:cNvPr>
          <p:cNvSpPr txBox="1">
            <a:spLocks/>
          </p:cNvSpPr>
          <p:nvPr/>
        </p:nvSpPr>
        <p:spPr>
          <a:xfrm>
            <a:off x="5077763" y="3188934"/>
            <a:ext cx="7048375" cy="4801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rgbClr val="002060"/>
                </a:solidFill>
                <a:latin typeface="Barlow" panose="00000500000000000000" pitchFamily="2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  <a:endParaRPr lang="vi-VN" sz="28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C75F719-529B-4DB2-8071-86A405EB25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785" y="1812360"/>
            <a:ext cx="2023463" cy="1764726"/>
          </a:xfrm>
          <a:prstGeom prst="rect">
            <a:avLst/>
          </a:prstGeom>
        </p:spPr>
      </p:pic>
      <p:sp>
        <p:nvSpPr>
          <p:cNvPr id="26" name="Oval 25">
            <a:extLst>
              <a:ext uri="{FF2B5EF4-FFF2-40B4-BE49-F238E27FC236}">
                <a16:creationId xmlns:a16="http://schemas.microsoft.com/office/drawing/2014/main" id="{7B757F43-9DF4-484D-A988-2D1B71CEA583}"/>
              </a:ext>
            </a:extLst>
          </p:cNvPr>
          <p:cNvSpPr/>
          <p:nvPr/>
        </p:nvSpPr>
        <p:spPr>
          <a:xfrm>
            <a:off x="4247146" y="3040484"/>
            <a:ext cx="830617" cy="79714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02C6990-08AF-4FD3-8CB2-F6BC00896B02}"/>
              </a:ext>
            </a:extLst>
          </p:cNvPr>
          <p:cNvSpPr/>
          <p:nvPr/>
        </p:nvSpPr>
        <p:spPr>
          <a:xfrm>
            <a:off x="4438737" y="3177448"/>
            <a:ext cx="4635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II</a:t>
            </a:r>
          </a:p>
        </p:txBody>
      </p:sp>
    </p:spTree>
    <p:extLst>
      <p:ext uri="{BB962C8B-B14F-4D97-AF65-F5344CB8AC3E}">
        <p14:creationId xmlns:p14="http://schemas.microsoft.com/office/powerpoint/2010/main" val="221537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2271"/>
            <a:ext cx="12192000" cy="7057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38" y="0"/>
            <a:ext cx="850472" cy="741723"/>
          </a:xfrm>
          <a:prstGeom prst="rect">
            <a:avLst/>
          </a:prstGeom>
        </p:spPr>
      </p:pic>
      <p:sp>
        <p:nvSpPr>
          <p:cNvPr id="14" name="Объект 2">
            <a:extLst>
              <a:ext uri="{FF2B5EF4-FFF2-40B4-BE49-F238E27FC236}">
                <a16:creationId xmlns:a16="http://schemas.microsoft.com/office/drawing/2014/main" id="{0090FE31-0679-4468-9DCC-038076E921AA}"/>
              </a:ext>
            </a:extLst>
          </p:cNvPr>
          <p:cNvSpPr txBox="1">
            <a:spLocks/>
          </p:cNvSpPr>
          <p:nvPr/>
        </p:nvSpPr>
        <p:spPr>
          <a:xfrm>
            <a:off x="1264175" y="223106"/>
            <a:ext cx="9674336" cy="42473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rgbClr val="002060"/>
                </a:solidFill>
                <a:latin typeface="Barlow" panose="00000500000000000000" pitchFamily="2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ctr"/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PVN</a:t>
            </a:r>
            <a:endParaRPr lang="vi-VN" dirty="0">
              <a:solidFill>
                <a:srgbClr val="002B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BC3A6FC-9B83-48DE-B529-65C1982FDA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748788"/>
              </p:ext>
            </p:extLst>
          </p:nvPr>
        </p:nvGraphicFramePr>
        <p:xfrm>
          <a:off x="724829" y="1215483"/>
          <a:ext cx="10493298" cy="5061235"/>
        </p:xfrm>
        <a:graphic>
          <a:graphicData uri="http://schemas.openxmlformats.org/drawingml/2006/table">
            <a:tbl>
              <a:tblPr firstRow="1" firstCol="1" bandRow="1"/>
              <a:tblGrid>
                <a:gridCol w="701423">
                  <a:extLst>
                    <a:ext uri="{9D8B030D-6E8A-4147-A177-3AD203B41FA5}">
                      <a16:colId xmlns:a16="http://schemas.microsoft.com/office/drawing/2014/main" val="4170168509"/>
                    </a:ext>
                  </a:extLst>
                </a:gridCol>
                <a:gridCol w="2526020">
                  <a:extLst>
                    <a:ext uri="{9D8B030D-6E8A-4147-A177-3AD203B41FA5}">
                      <a16:colId xmlns:a16="http://schemas.microsoft.com/office/drawing/2014/main" val="612603517"/>
                    </a:ext>
                  </a:extLst>
                </a:gridCol>
                <a:gridCol w="1092939">
                  <a:extLst>
                    <a:ext uri="{9D8B030D-6E8A-4147-A177-3AD203B41FA5}">
                      <a16:colId xmlns:a16="http://schemas.microsoft.com/office/drawing/2014/main" val="2567415002"/>
                    </a:ext>
                  </a:extLst>
                </a:gridCol>
                <a:gridCol w="1189116">
                  <a:extLst>
                    <a:ext uri="{9D8B030D-6E8A-4147-A177-3AD203B41FA5}">
                      <a16:colId xmlns:a16="http://schemas.microsoft.com/office/drawing/2014/main" val="1809121673"/>
                    </a:ext>
                  </a:extLst>
                </a:gridCol>
                <a:gridCol w="1245950">
                  <a:extLst>
                    <a:ext uri="{9D8B030D-6E8A-4147-A177-3AD203B41FA5}">
                      <a16:colId xmlns:a16="http://schemas.microsoft.com/office/drawing/2014/main" val="1048104066"/>
                    </a:ext>
                  </a:extLst>
                </a:gridCol>
                <a:gridCol w="1245950">
                  <a:extLst>
                    <a:ext uri="{9D8B030D-6E8A-4147-A177-3AD203B41FA5}">
                      <a16:colId xmlns:a16="http://schemas.microsoft.com/office/drawing/2014/main" val="740571111"/>
                    </a:ext>
                  </a:extLst>
                </a:gridCol>
                <a:gridCol w="1245950">
                  <a:extLst>
                    <a:ext uri="{9D8B030D-6E8A-4147-A177-3AD203B41FA5}">
                      <a16:colId xmlns:a16="http://schemas.microsoft.com/office/drawing/2014/main" val="2514621327"/>
                    </a:ext>
                  </a:extLst>
                </a:gridCol>
                <a:gridCol w="1245950">
                  <a:extLst>
                    <a:ext uri="{9D8B030D-6E8A-4147-A177-3AD203B41FA5}">
                      <a16:colId xmlns:a16="http://schemas.microsoft.com/office/drawing/2014/main" val="594183572"/>
                    </a:ext>
                  </a:extLst>
                </a:gridCol>
              </a:tblGrid>
              <a:tr h="246466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TT</a:t>
                      </a:r>
                      <a:endParaRPr lang="en-US" sz="18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Chỉ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tiêu</a:t>
                      </a:r>
                      <a:endParaRPr lang="en-US" sz="18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Đơn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vị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b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tính</a:t>
                      </a:r>
                      <a:endParaRPr lang="en-US" sz="18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Thực hiện năm 2020</a:t>
                      </a:r>
                      <a:endParaRPr lang="en-US" sz="18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Kế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hoạch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en-US" sz="18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</a:t>
                      </a:r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2021</a:t>
                      </a:r>
                      <a:endParaRPr lang="en-US" sz="18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u="sng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Thực</a:t>
                      </a:r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u="sng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hiện</a:t>
                      </a:r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/>
                      </a:r>
                      <a:b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en-US" sz="1800" b="1" u="sng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</a:t>
                      </a:r>
                      <a:r>
                        <a:rPr lang="en-US" sz="18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2021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 </a:t>
                      </a:r>
                      <a:r>
                        <a:rPr lang="en-US" sz="20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sánh</a:t>
                      </a:r>
                      <a:endParaRPr lang="en-US" sz="20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020612"/>
                  </a:ext>
                </a:extLst>
              </a:tr>
              <a:tr h="9464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</a:t>
                      </a:r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với</a:t>
                      </a:r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KH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</a:t>
                      </a:r>
                      <a:endParaRPr lang="en-US" sz="18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</a:t>
                      </a:r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2021 so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với</a:t>
                      </a:r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</a:t>
                      </a:r>
                      <a:r>
                        <a:rPr lang="en-US" sz="18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2020</a:t>
                      </a:r>
                      <a:endParaRPr lang="en-US" sz="18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637042"/>
                  </a:ext>
                </a:extLst>
              </a:tr>
              <a:tr h="301834"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</a:t>
                      </a:r>
                      <a:endParaRPr lang="en-US" sz="18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</a:t>
                      </a:r>
                      <a:endParaRPr lang="en-US" sz="18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</a:t>
                      </a:r>
                      <a:endParaRPr lang="en-US" sz="18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US" sz="18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8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4=3/2</a:t>
                      </a:r>
                      <a:endParaRPr lang="en-US" sz="18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5=3/1</a:t>
                      </a:r>
                      <a:endParaRPr lang="en-US" sz="18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299174"/>
                  </a:ext>
                </a:extLst>
              </a:tr>
              <a:tr h="7098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Gia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tăng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trữ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lượng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dầu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khí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Tr.tấn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b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quy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đổi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15,02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12-18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14,15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117,9%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94,2%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2595656"/>
                  </a:ext>
                </a:extLst>
              </a:tr>
              <a:tr h="47321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Khai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thác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dầu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thô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Triệu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tấn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11,47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9,72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10,97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113%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96%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3670963"/>
                  </a:ext>
                </a:extLst>
              </a:tr>
              <a:tr h="30183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Trong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nước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"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9,65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7,99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9,10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114%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94%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1406522"/>
                  </a:ext>
                </a:extLst>
              </a:tr>
              <a:tr h="30183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Nước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ngoài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"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1,82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1,73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1,87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108%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103%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8367675"/>
                  </a:ext>
                </a:extLst>
              </a:tr>
              <a:tr h="30183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Khí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Tỷ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</a:t>
                      </a:r>
                      <a:r>
                        <a:rPr lang="en-US" sz="1600" b="1" baseline="30000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9,16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9,76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7,43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76%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81%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9608999"/>
                  </a:ext>
                </a:extLst>
              </a:tr>
              <a:tr h="47321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4 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Phân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bón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Ure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NPK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Nghìn tấn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1 800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1 620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1 906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118%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106%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527997"/>
                  </a:ext>
                </a:extLst>
              </a:tr>
              <a:tr h="47321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5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Điện 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Tỷ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Kwh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19,17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22,71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16,00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70%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83%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8292457"/>
                  </a:ext>
                </a:extLst>
              </a:tr>
              <a:tr h="47321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6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Sản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phẩm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xăng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dầu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Nghìn</a:t>
                      </a:r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tấn</a:t>
                      </a:r>
                      <a:endParaRPr lang="en-US" sz="16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5 823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6 370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6 373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109%</a:t>
                      </a:r>
                    </a:p>
                  </a:txBody>
                  <a:tcPr marL="63343" marR="63343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250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546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2271"/>
            <a:ext cx="12192000" cy="7057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38" y="0"/>
            <a:ext cx="850472" cy="741723"/>
          </a:xfrm>
          <a:prstGeom prst="rect">
            <a:avLst/>
          </a:prstGeom>
        </p:spPr>
      </p:pic>
      <p:sp>
        <p:nvSpPr>
          <p:cNvPr id="14" name="Объект 2">
            <a:extLst>
              <a:ext uri="{FF2B5EF4-FFF2-40B4-BE49-F238E27FC236}">
                <a16:creationId xmlns:a16="http://schemas.microsoft.com/office/drawing/2014/main" id="{0090FE31-0679-4468-9DCC-038076E921AA}"/>
              </a:ext>
            </a:extLst>
          </p:cNvPr>
          <p:cNvSpPr txBox="1">
            <a:spLocks/>
          </p:cNvSpPr>
          <p:nvPr/>
        </p:nvSpPr>
        <p:spPr>
          <a:xfrm>
            <a:off x="1264175" y="223106"/>
            <a:ext cx="9674336" cy="42473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rgbClr val="002060"/>
                </a:solidFill>
                <a:latin typeface="Barlow" panose="00000500000000000000" pitchFamily="2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5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ctr"/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B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PVN</a:t>
            </a:r>
            <a:endParaRPr lang="vi-VN" dirty="0">
              <a:solidFill>
                <a:srgbClr val="002B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320EE3BE-F1E4-4D34-B77B-3D83526031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605737"/>
              </p:ext>
            </p:extLst>
          </p:nvPr>
        </p:nvGraphicFramePr>
        <p:xfrm>
          <a:off x="401444" y="1326995"/>
          <a:ext cx="11340788" cy="4891392"/>
        </p:xfrm>
        <a:graphic>
          <a:graphicData uri="http://schemas.openxmlformats.org/drawingml/2006/table">
            <a:tbl>
              <a:tblPr firstRow="1" firstCol="1" bandRow="1"/>
              <a:tblGrid>
                <a:gridCol w="847493">
                  <a:extLst>
                    <a:ext uri="{9D8B030D-6E8A-4147-A177-3AD203B41FA5}">
                      <a16:colId xmlns:a16="http://schemas.microsoft.com/office/drawing/2014/main" val="1592956626"/>
                    </a:ext>
                  </a:extLst>
                </a:gridCol>
                <a:gridCol w="2575931">
                  <a:extLst>
                    <a:ext uri="{9D8B030D-6E8A-4147-A177-3AD203B41FA5}">
                      <a16:colId xmlns:a16="http://schemas.microsoft.com/office/drawing/2014/main" val="4092915039"/>
                    </a:ext>
                  </a:extLst>
                </a:gridCol>
                <a:gridCol w="1602197">
                  <a:extLst>
                    <a:ext uri="{9D8B030D-6E8A-4147-A177-3AD203B41FA5}">
                      <a16:colId xmlns:a16="http://schemas.microsoft.com/office/drawing/2014/main" val="3629950391"/>
                    </a:ext>
                  </a:extLst>
                </a:gridCol>
                <a:gridCol w="1185608">
                  <a:extLst>
                    <a:ext uri="{9D8B030D-6E8A-4147-A177-3AD203B41FA5}">
                      <a16:colId xmlns:a16="http://schemas.microsoft.com/office/drawing/2014/main" val="2445134143"/>
                    </a:ext>
                  </a:extLst>
                </a:gridCol>
                <a:gridCol w="1089822">
                  <a:extLst>
                    <a:ext uri="{9D8B030D-6E8A-4147-A177-3AD203B41FA5}">
                      <a16:colId xmlns:a16="http://schemas.microsoft.com/office/drawing/2014/main" val="2947426330"/>
                    </a:ext>
                  </a:extLst>
                </a:gridCol>
                <a:gridCol w="1346579">
                  <a:extLst>
                    <a:ext uri="{9D8B030D-6E8A-4147-A177-3AD203B41FA5}">
                      <a16:colId xmlns:a16="http://schemas.microsoft.com/office/drawing/2014/main" val="1234748045"/>
                    </a:ext>
                  </a:extLst>
                </a:gridCol>
                <a:gridCol w="1346579">
                  <a:extLst>
                    <a:ext uri="{9D8B030D-6E8A-4147-A177-3AD203B41FA5}">
                      <a16:colId xmlns:a16="http://schemas.microsoft.com/office/drawing/2014/main" val="4252767611"/>
                    </a:ext>
                  </a:extLst>
                </a:gridCol>
                <a:gridCol w="1346579">
                  <a:extLst>
                    <a:ext uri="{9D8B030D-6E8A-4147-A177-3AD203B41FA5}">
                      <a16:colId xmlns:a16="http://schemas.microsoft.com/office/drawing/2014/main" val="2968139775"/>
                    </a:ext>
                  </a:extLst>
                </a:gridCol>
              </a:tblGrid>
              <a:tr h="360611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TT</a:t>
                      </a:r>
                      <a:endParaRPr lang="en-US" sz="20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Danh</a:t>
                      </a:r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mục</a:t>
                      </a:r>
                      <a:endParaRPr lang="en-US" sz="20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Đơn</a:t>
                      </a:r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vị</a:t>
                      </a:r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b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en-US" sz="20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tính</a:t>
                      </a:r>
                      <a:endParaRPr lang="en-US" sz="20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Thực hiện năm 2020</a:t>
                      </a:r>
                      <a:endParaRPr lang="en-US" sz="20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Kế hoạch  năm 2021</a:t>
                      </a:r>
                      <a:endParaRPr lang="en-US" sz="20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Thực hiện</a:t>
                      </a:r>
                      <a:b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năm 2021</a:t>
                      </a:r>
                      <a:endParaRPr lang="en-US" sz="20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 </a:t>
                      </a:r>
                      <a:r>
                        <a:rPr lang="en-US" sz="2000" b="1" i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sánh</a:t>
                      </a:r>
                      <a:endParaRPr lang="en-US" sz="20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292818"/>
                  </a:ext>
                </a:extLst>
              </a:tr>
              <a:tr h="144244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năm với KH năm</a:t>
                      </a:r>
                      <a:endParaRPr lang="en-US" sz="20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 năm 2021 so với năm 2020</a:t>
                      </a:r>
                      <a:endParaRPr lang="en-US" sz="20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6484444"/>
                  </a:ext>
                </a:extLst>
              </a:tr>
              <a:tr h="360611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</a:t>
                      </a:r>
                      <a:endParaRPr lang="en-US" sz="20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</a:t>
                      </a:r>
                      <a:endParaRPr lang="en-US" sz="20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</a:t>
                      </a:r>
                      <a:endParaRPr lang="en-US" sz="20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US" sz="20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2000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20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4=3/2</a:t>
                      </a:r>
                      <a:endParaRPr lang="en-US" sz="20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5=3/1</a:t>
                      </a:r>
                      <a:endParaRPr lang="en-US" sz="200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2437150"/>
                  </a:ext>
                </a:extLst>
              </a:tr>
              <a:tr h="90924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Doanh thu toàn TĐ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Nghìn</a:t>
                      </a:r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tỷ</a:t>
                      </a:r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đồng</a:t>
                      </a:r>
                      <a:endParaRPr lang="en-US" sz="20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486,4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490,7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627,2</a:t>
                      </a:r>
                      <a:endParaRPr lang="en-US" sz="20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128%</a:t>
                      </a:r>
                      <a:endParaRPr lang="en-US" sz="20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129%</a:t>
                      </a:r>
                      <a:endParaRPr lang="en-US" sz="20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7397819"/>
                  </a:ext>
                </a:extLst>
              </a:tr>
              <a:tr h="90924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Nộp NSNN toàn TĐ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Nghìn tỷ đồng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83,0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62,5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112,5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180%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136%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4778055"/>
                  </a:ext>
                </a:extLst>
              </a:tr>
              <a:tr h="90924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Lợi</a:t>
                      </a:r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nhuận</a:t>
                      </a:r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trước</a:t>
                      </a:r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thuế</a:t>
                      </a:r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hợp</a:t>
                      </a:r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nhất</a:t>
                      </a:r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TĐ</a:t>
                      </a:r>
                      <a:endParaRPr lang="en-US" sz="2000" b="1" dirty="0">
                        <a:solidFill>
                          <a:srgbClr val="002B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Nghìn tỷ đồng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270%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>
                          <a:solidFill>
                            <a:srgbClr val="002B8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227%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0798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332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1386</TotalTime>
  <Words>3601</Words>
  <Application>Microsoft Office PowerPoint</Application>
  <PresentationFormat>Widescreen</PresentationFormat>
  <Paragraphs>536</Paragraphs>
  <Slides>28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MS Mincho</vt:lpstr>
      <vt:lpstr>Segoe UI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Thi Tuyet Anh</dc:creator>
  <cp:lastModifiedBy>Admin</cp:lastModifiedBy>
  <cp:revision>77</cp:revision>
  <cp:lastPrinted>2022-03-10T14:42:37Z</cp:lastPrinted>
  <dcterms:created xsi:type="dcterms:W3CDTF">2022-03-09T06:30:19Z</dcterms:created>
  <dcterms:modified xsi:type="dcterms:W3CDTF">2022-03-10T23:37:03Z</dcterms:modified>
</cp:coreProperties>
</file>